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7" r:id="rId5"/>
    <p:sldId id="282" r:id="rId6"/>
    <p:sldId id="264" r:id="rId7"/>
    <p:sldId id="261" r:id="rId8"/>
    <p:sldId id="268" r:id="rId9"/>
    <p:sldId id="277" r:id="rId10"/>
    <p:sldId id="270" r:id="rId11"/>
    <p:sldId id="276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FBF8"/>
    <a:srgbClr val="F9F9F3"/>
    <a:srgbClr val="BA8C8C"/>
    <a:srgbClr val="F79300"/>
    <a:srgbClr val="D11C5D"/>
    <a:srgbClr val="E33226"/>
    <a:srgbClr val="E3231C"/>
    <a:srgbClr val="BFBFBF"/>
    <a:srgbClr val="A3D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FB802B-30CD-478E-BF9D-26DDC7CED125}" v="10" dt="2026-06-22T07:19:50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4CCB3-80B5-4BD9-A68E-CA093C4E65B7}" type="doc">
      <dgm:prSet loTypeId="urn:microsoft.com/office/officeart/2005/8/layout/chevron2" loCatId="process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nl-NL"/>
        </a:p>
      </dgm:t>
    </dgm:pt>
    <dgm:pt modelId="{70D251AD-E172-409C-A521-D835B0219474}">
      <dgm:prSet phldrT="[Tekst]" phldr="0"/>
      <dgm:spPr/>
      <dgm:t>
        <a:bodyPr/>
        <a:lstStyle/>
        <a:p>
          <a:r>
            <a:rPr lang="nl-NL">
              <a:latin typeface="Aptos Display" panose="02110004020202020204"/>
            </a:rPr>
            <a:t>Wie</a:t>
          </a:r>
          <a:endParaRPr lang="nl-NL"/>
        </a:p>
      </dgm:t>
    </dgm:pt>
    <dgm:pt modelId="{11A464AD-1EBD-48CE-824D-656FAE442A24}" type="parTrans" cxnId="{6C9868F2-5844-41E8-99A2-C4F36A8DC227}">
      <dgm:prSet/>
      <dgm:spPr/>
      <dgm:t>
        <a:bodyPr/>
        <a:lstStyle/>
        <a:p>
          <a:endParaRPr lang="nl-NL"/>
        </a:p>
      </dgm:t>
    </dgm:pt>
    <dgm:pt modelId="{BCC78F6F-863C-4C02-89A4-81A882B5B3B4}" type="sibTrans" cxnId="{6C9868F2-5844-41E8-99A2-C4F36A8DC227}">
      <dgm:prSet/>
      <dgm:spPr/>
      <dgm:t>
        <a:bodyPr/>
        <a:lstStyle/>
        <a:p>
          <a:endParaRPr lang="nl-NL"/>
        </a:p>
      </dgm:t>
    </dgm:pt>
    <dgm:pt modelId="{6E730020-499C-432E-99E4-93600FD18180}">
      <dgm:prSet phldrT="[Tekst]" phldr="0"/>
      <dgm:spPr/>
      <dgm:t>
        <a:bodyPr/>
        <a:lstStyle/>
        <a:p>
          <a:pPr rtl="0"/>
          <a:r>
            <a:rPr lang="nl-NL">
              <a:latin typeface="Aptos"/>
            </a:rPr>
            <a:t> Opgericht 13 oktober 2015</a:t>
          </a:r>
        </a:p>
      </dgm:t>
    </dgm:pt>
    <dgm:pt modelId="{664A71ED-0FF9-46CB-BB0E-41F4C247FE9A}" type="parTrans" cxnId="{1EF3A4C9-F475-4BD7-85E8-DD66905E67D4}">
      <dgm:prSet/>
      <dgm:spPr/>
      <dgm:t>
        <a:bodyPr/>
        <a:lstStyle/>
        <a:p>
          <a:endParaRPr lang="nl-NL"/>
        </a:p>
      </dgm:t>
    </dgm:pt>
    <dgm:pt modelId="{70EB9E80-255D-447A-87F4-924E0421C923}" type="sibTrans" cxnId="{1EF3A4C9-F475-4BD7-85E8-DD66905E67D4}">
      <dgm:prSet/>
      <dgm:spPr/>
      <dgm:t>
        <a:bodyPr/>
        <a:lstStyle/>
        <a:p>
          <a:endParaRPr lang="nl-NL"/>
        </a:p>
      </dgm:t>
    </dgm:pt>
    <dgm:pt modelId="{DEC17C3E-4676-428C-9DBE-A5DF2EDC652D}">
      <dgm:prSet phldrT="[Tekst]" phldr="0"/>
      <dgm:spPr/>
      <dgm:t>
        <a:bodyPr/>
        <a:lstStyle/>
        <a:p>
          <a:pPr rtl="0"/>
          <a:r>
            <a:rPr lang="nl-NL">
              <a:latin typeface="Aptos Display" panose="02110004020202020204"/>
            </a:rPr>
            <a:t> Wat</a:t>
          </a:r>
          <a:endParaRPr lang="nl-NL"/>
        </a:p>
      </dgm:t>
    </dgm:pt>
    <dgm:pt modelId="{69F7B492-85EA-47C2-B23F-295CAE98A0F7}" type="parTrans" cxnId="{91C33911-98CD-4E6D-823B-B1F64412E592}">
      <dgm:prSet/>
      <dgm:spPr/>
      <dgm:t>
        <a:bodyPr/>
        <a:lstStyle/>
        <a:p>
          <a:endParaRPr lang="nl-NL"/>
        </a:p>
      </dgm:t>
    </dgm:pt>
    <dgm:pt modelId="{73C50645-CA4F-4BCA-955F-32704B3C023E}" type="sibTrans" cxnId="{91C33911-98CD-4E6D-823B-B1F64412E592}">
      <dgm:prSet/>
      <dgm:spPr/>
      <dgm:t>
        <a:bodyPr/>
        <a:lstStyle/>
        <a:p>
          <a:endParaRPr lang="nl-NL"/>
        </a:p>
      </dgm:t>
    </dgm:pt>
    <dgm:pt modelId="{6EBEF68E-0C91-41E6-B750-0F24C238C7F3}">
      <dgm:prSet phldrT="[Tekst]" phldr="0"/>
      <dgm:spPr/>
      <dgm:t>
        <a:bodyPr/>
        <a:lstStyle/>
        <a:p>
          <a:pPr rtl="0"/>
          <a:r>
            <a:rPr lang="nl-NL">
              <a:latin typeface="Aptos"/>
            </a:rPr>
            <a:t>(inter)Nationale samenwerking/samenwerken </a:t>
          </a:r>
          <a:endParaRPr lang="nl-NL"/>
        </a:p>
      </dgm:t>
    </dgm:pt>
    <dgm:pt modelId="{FE9DDA55-E948-460A-A5CE-0C47B9C159B4}" type="parTrans" cxnId="{9725AE0C-6697-45A2-908C-EE2E72C6B1F8}">
      <dgm:prSet/>
      <dgm:spPr/>
      <dgm:t>
        <a:bodyPr/>
        <a:lstStyle/>
        <a:p>
          <a:endParaRPr lang="nl-NL"/>
        </a:p>
      </dgm:t>
    </dgm:pt>
    <dgm:pt modelId="{601B7CA1-DF67-450D-8E68-7E9C08E99E84}" type="sibTrans" cxnId="{9725AE0C-6697-45A2-908C-EE2E72C6B1F8}">
      <dgm:prSet/>
      <dgm:spPr/>
      <dgm:t>
        <a:bodyPr/>
        <a:lstStyle/>
        <a:p>
          <a:endParaRPr lang="nl-NL"/>
        </a:p>
      </dgm:t>
    </dgm:pt>
    <dgm:pt modelId="{957940B5-B74A-4C53-8DEF-C587D3D02D71}">
      <dgm:prSet phldrT="[Tekst]" phldr="0"/>
      <dgm:spPr/>
      <dgm:t>
        <a:bodyPr/>
        <a:lstStyle/>
        <a:p>
          <a:r>
            <a:rPr lang="nl-NL">
              <a:latin typeface="Aptos Display" panose="02110004020202020204"/>
            </a:rPr>
            <a:t>Hoe</a:t>
          </a:r>
          <a:endParaRPr lang="nl-NL"/>
        </a:p>
      </dgm:t>
    </dgm:pt>
    <dgm:pt modelId="{02FFED6E-C17C-40D2-8C0F-410273553AEC}" type="parTrans" cxnId="{EC04DB7A-A972-44D3-9135-3EB1550FE4D3}">
      <dgm:prSet/>
      <dgm:spPr/>
      <dgm:t>
        <a:bodyPr/>
        <a:lstStyle/>
        <a:p>
          <a:endParaRPr lang="nl-NL"/>
        </a:p>
      </dgm:t>
    </dgm:pt>
    <dgm:pt modelId="{1822D92F-704E-4557-8BBE-862108D81CC8}" type="sibTrans" cxnId="{EC04DB7A-A972-44D3-9135-3EB1550FE4D3}">
      <dgm:prSet/>
      <dgm:spPr/>
      <dgm:t>
        <a:bodyPr/>
        <a:lstStyle/>
        <a:p>
          <a:endParaRPr lang="nl-NL"/>
        </a:p>
      </dgm:t>
    </dgm:pt>
    <dgm:pt modelId="{5B5EEE54-4CA6-4CB8-BA1E-7E5D33E7075D}">
      <dgm:prSet phldrT="[Tekst]" phldr="0"/>
      <dgm:spPr/>
      <dgm:t>
        <a:bodyPr/>
        <a:lstStyle/>
        <a:p>
          <a:pPr rtl="0"/>
          <a:r>
            <a:rPr lang="nl-NL">
              <a:latin typeface="Aptos"/>
            </a:rPr>
            <a:t> Signaleren, kennisdelen, professionaliseren</a:t>
          </a:r>
          <a:endParaRPr lang="nl-NL"/>
        </a:p>
      </dgm:t>
    </dgm:pt>
    <dgm:pt modelId="{057347CE-2B98-494C-B8DF-2005AC4B4C17}" type="parTrans" cxnId="{9A28B239-B705-4CCF-8F47-2CD5316D534F}">
      <dgm:prSet/>
      <dgm:spPr/>
      <dgm:t>
        <a:bodyPr/>
        <a:lstStyle/>
        <a:p>
          <a:endParaRPr lang="nl-NL"/>
        </a:p>
      </dgm:t>
    </dgm:pt>
    <dgm:pt modelId="{1AD39666-D1C2-420A-965A-A43728E37E17}" type="sibTrans" cxnId="{9A28B239-B705-4CCF-8F47-2CD5316D534F}">
      <dgm:prSet/>
      <dgm:spPr/>
      <dgm:t>
        <a:bodyPr/>
        <a:lstStyle/>
        <a:p>
          <a:endParaRPr lang="nl-NL"/>
        </a:p>
      </dgm:t>
    </dgm:pt>
    <dgm:pt modelId="{18E7CC05-8AE2-4207-AB26-FD1225F24F7F}">
      <dgm:prSet phldr="0"/>
      <dgm:spPr/>
      <dgm:t>
        <a:bodyPr/>
        <a:lstStyle/>
        <a:p>
          <a:pPr rtl="0"/>
          <a:r>
            <a:rPr lang="nl-NL">
              <a:latin typeface="Aptos"/>
            </a:rPr>
            <a:t> Bibliotheken Open en Online Onderwijs </a:t>
          </a:r>
        </a:p>
      </dgm:t>
    </dgm:pt>
    <dgm:pt modelId="{62A54E62-AC7E-4568-AC0E-4DDEDEC26011}" type="parTrans" cxnId="{ECFED73D-EA51-4D26-BE1C-DBACEDF9EA94}">
      <dgm:prSet/>
      <dgm:spPr/>
    </dgm:pt>
    <dgm:pt modelId="{E7B295E2-798C-4F00-9752-40D9BEC1EF97}" type="sibTrans" cxnId="{ECFED73D-EA51-4D26-BE1C-DBACEDF9EA94}">
      <dgm:prSet/>
      <dgm:spPr/>
    </dgm:pt>
    <dgm:pt modelId="{B8F7BAB9-ED47-4C71-82A3-897E4D06C0E4}">
      <dgm:prSet phldr="0"/>
      <dgm:spPr/>
      <dgm:t>
        <a:bodyPr/>
        <a:lstStyle/>
        <a:p>
          <a:pPr rtl="0"/>
          <a:r>
            <a:rPr lang="nl-NL">
              <a:latin typeface="Aptos"/>
            </a:rPr>
            <a:t>Doel</a:t>
          </a:r>
        </a:p>
      </dgm:t>
    </dgm:pt>
    <dgm:pt modelId="{E63D7D85-4637-49C6-86A2-088638BFF7D5}" type="parTrans" cxnId="{4340AE15-6482-48E7-9C5B-8E7958185CE7}">
      <dgm:prSet/>
      <dgm:spPr/>
    </dgm:pt>
    <dgm:pt modelId="{511FBDB4-18A1-4025-A40E-84F547B3CF14}" type="sibTrans" cxnId="{4340AE15-6482-48E7-9C5B-8E7958185CE7}">
      <dgm:prSet/>
      <dgm:spPr/>
    </dgm:pt>
    <dgm:pt modelId="{DB2FDF4A-5CA1-430E-98A8-AA292199BB97}">
      <dgm:prSet phldr="0"/>
      <dgm:spPr/>
      <dgm:t>
        <a:bodyPr/>
        <a:lstStyle/>
        <a:p>
          <a:pPr rtl="0"/>
          <a:r>
            <a:rPr lang="nl-NL">
              <a:latin typeface="Calibri"/>
              <a:ea typeface="Calibri"/>
              <a:cs typeface="Calibri"/>
            </a:rPr>
            <a:t>Positioneren van de bibliotheek bij open en online onderwijs</a:t>
          </a:r>
          <a:r>
            <a:rPr lang="nl-NL">
              <a:latin typeface="Aptos"/>
            </a:rPr>
            <a:t> </a:t>
          </a:r>
          <a:endParaRPr lang="nl-NL">
            <a:latin typeface="Aptos Display" panose="02110004020202020204"/>
          </a:endParaRPr>
        </a:p>
      </dgm:t>
    </dgm:pt>
    <dgm:pt modelId="{517D3695-DDB6-47A5-A11B-314AAEC3A91A}" type="parTrans" cxnId="{A6A404DE-DEDF-4B96-B65A-75A00A28A3F9}">
      <dgm:prSet/>
      <dgm:spPr/>
    </dgm:pt>
    <dgm:pt modelId="{E3F9D65D-E62D-440D-A294-B3F3C5A7F507}" type="sibTrans" cxnId="{A6A404DE-DEDF-4B96-B65A-75A00A28A3F9}">
      <dgm:prSet/>
      <dgm:spPr/>
    </dgm:pt>
    <dgm:pt modelId="{3AC0AE6B-F992-470B-9E05-CD7C158793FA}">
      <dgm:prSet phldr="0"/>
      <dgm:spPr/>
      <dgm:t>
        <a:bodyPr/>
        <a:lstStyle/>
        <a:p>
          <a:r>
            <a:rPr lang="nl-NL">
              <a:latin typeface="Aptos"/>
            </a:rPr>
            <a:t>Faciliteren bij het open delen van digitale (open) leermaterialen</a:t>
          </a:r>
          <a:endParaRPr lang="nl-NL"/>
        </a:p>
      </dgm:t>
    </dgm:pt>
    <dgm:pt modelId="{173589B0-9533-48DA-A499-1D1D4B06336D}" type="parTrans" cxnId="{CA20B63C-D62E-4E19-9605-AB35234C1D05}">
      <dgm:prSet/>
      <dgm:spPr/>
    </dgm:pt>
    <dgm:pt modelId="{A87699BE-7F07-4F45-A257-F7660E61477A}" type="sibTrans" cxnId="{CA20B63C-D62E-4E19-9605-AB35234C1D05}">
      <dgm:prSet/>
      <dgm:spPr/>
    </dgm:pt>
    <dgm:pt modelId="{E96FE087-CDDF-4151-B229-33736CF2FC17}">
      <dgm:prSet phldr="0"/>
      <dgm:spPr/>
      <dgm:t>
        <a:bodyPr/>
        <a:lstStyle/>
        <a:p>
          <a:pPr rtl="0"/>
          <a:r>
            <a:rPr lang="nl-NL">
              <a:latin typeface="Aptos"/>
            </a:rPr>
            <a:t> hbo en wo (ca 65 leden, waarvan 20 kernteamleden)</a:t>
          </a:r>
        </a:p>
      </dgm:t>
    </dgm:pt>
    <dgm:pt modelId="{E9A7F0C6-29FB-4497-88B3-10F019CB6057}" type="parTrans" cxnId="{D526F9F6-B392-49CE-AA5D-C3ED110582CE}">
      <dgm:prSet/>
      <dgm:spPr/>
    </dgm:pt>
    <dgm:pt modelId="{75464CDA-CAAB-4400-98F2-AD7F169AC20A}" type="sibTrans" cxnId="{D526F9F6-B392-49CE-AA5D-C3ED110582CE}">
      <dgm:prSet/>
      <dgm:spPr/>
    </dgm:pt>
    <dgm:pt modelId="{7CDE30D6-8801-41B5-96E8-7D90CBF923F0}" type="pres">
      <dgm:prSet presAssocID="{FF54CCB3-80B5-4BD9-A68E-CA093C4E65B7}" presName="linearFlow" presStyleCnt="0">
        <dgm:presLayoutVars>
          <dgm:dir/>
          <dgm:animLvl val="lvl"/>
          <dgm:resizeHandles val="exact"/>
        </dgm:presLayoutVars>
      </dgm:prSet>
      <dgm:spPr/>
    </dgm:pt>
    <dgm:pt modelId="{E3415127-0E34-42D1-B84B-8D6BDB6CA362}" type="pres">
      <dgm:prSet presAssocID="{70D251AD-E172-409C-A521-D835B0219474}" presName="composite" presStyleCnt="0"/>
      <dgm:spPr/>
    </dgm:pt>
    <dgm:pt modelId="{DC27B851-3F5A-4BE5-AD5F-332D7B159710}" type="pres">
      <dgm:prSet presAssocID="{70D251AD-E172-409C-A521-D835B0219474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CBAE054-F439-424F-A87C-F874CDA5D99F}" type="pres">
      <dgm:prSet presAssocID="{70D251AD-E172-409C-A521-D835B0219474}" presName="descendantText" presStyleLbl="alignAcc1" presStyleIdx="0" presStyleCnt="4">
        <dgm:presLayoutVars>
          <dgm:bulletEnabled val="1"/>
        </dgm:presLayoutVars>
      </dgm:prSet>
      <dgm:spPr/>
    </dgm:pt>
    <dgm:pt modelId="{52399785-2600-42BB-93F0-9E11627A2C38}" type="pres">
      <dgm:prSet presAssocID="{BCC78F6F-863C-4C02-89A4-81A882B5B3B4}" presName="sp" presStyleCnt="0"/>
      <dgm:spPr/>
    </dgm:pt>
    <dgm:pt modelId="{6BBB2D42-BF28-48BE-A121-63A764F656FD}" type="pres">
      <dgm:prSet presAssocID="{DEC17C3E-4676-428C-9DBE-A5DF2EDC652D}" presName="composite" presStyleCnt="0"/>
      <dgm:spPr/>
    </dgm:pt>
    <dgm:pt modelId="{F1E7DC85-D3A7-4F16-BA22-19DA18672A82}" type="pres">
      <dgm:prSet presAssocID="{DEC17C3E-4676-428C-9DBE-A5DF2EDC652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16BE2CD-CB9C-4D46-A55A-0DE4AEA83F86}" type="pres">
      <dgm:prSet presAssocID="{DEC17C3E-4676-428C-9DBE-A5DF2EDC652D}" presName="descendantText" presStyleLbl="alignAcc1" presStyleIdx="1" presStyleCnt="4">
        <dgm:presLayoutVars>
          <dgm:bulletEnabled val="1"/>
        </dgm:presLayoutVars>
      </dgm:prSet>
      <dgm:spPr/>
    </dgm:pt>
    <dgm:pt modelId="{5D0848C1-76C3-4221-98BD-82D7561942B4}" type="pres">
      <dgm:prSet presAssocID="{73C50645-CA4F-4BCA-955F-32704B3C023E}" presName="sp" presStyleCnt="0"/>
      <dgm:spPr/>
    </dgm:pt>
    <dgm:pt modelId="{4B4D7B5A-A75C-48BC-BA48-167B787218ED}" type="pres">
      <dgm:prSet presAssocID="{B8F7BAB9-ED47-4C71-82A3-897E4D06C0E4}" presName="composite" presStyleCnt="0"/>
      <dgm:spPr/>
    </dgm:pt>
    <dgm:pt modelId="{2BA09A7F-4C53-43A9-B7C8-FE65D01311FA}" type="pres">
      <dgm:prSet presAssocID="{B8F7BAB9-ED47-4C71-82A3-897E4D06C0E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CFC37ECD-7B41-4AE3-901A-1EF4C3C5051C}" type="pres">
      <dgm:prSet presAssocID="{B8F7BAB9-ED47-4C71-82A3-897E4D06C0E4}" presName="descendantText" presStyleLbl="alignAcc1" presStyleIdx="2" presStyleCnt="4">
        <dgm:presLayoutVars>
          <dgm:bulletEnabled val="1"/>
        </dgm:presLayoutVars>
      </dgm:prSet>
      <dgm:spPr/>
    </dgm:pt>
    <dgm:pt modelId="{2A6CF75B-D4C1-4C3D-B687-93FE830D502B}" type="pres">
      <dgm:prSet presAssocID="{511FBDB4-18A1-4025-A40E-84F547B3CF14}" presName="sp" presStyleCnt="0"/>
      <dgm:spPr/>
    </dgm:pt>
    <dgm:pt modelId="{013F8CAC-07DE-4401-B923-A731C0777C86}" type="pres">
      <dgm:prSet presAssocID="{957940B5-B74A-4C53-8DEF-C587D3D02D71}" presName="composite" presStyleCnt="0"/>
      <dgm:spPr/>
    </dgm:pt>
    <dgm:pt modelId="{6789BD3F-F817-47E9-878C-7223FF11C2D2}" type="pres">
      <dgm:prSet presAssocID="{957940B5-B74A-4C53-8DEF-C587D3D02D71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3B0BE38D-0D25-46CB-802D-D0DDFBCF6E37}" type="pres">
      <dgm:prSet presAssocID="{957940B5-B74A-4C53-8DEF-C587D3D02D71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6DAEF0A-8E2F-4441-AD28-674D95D97188}" type="presOf" srcId="{FF54CCB3-80B5-4BD9-A68E-CA093C4E65B7}" destId="{7CDE30D6-8801-41B5-96E8-7D90CBF923F0}" srcOrd="0" destOrd="0" presId="urn:microsoft.com/office/officeart/2005/8/layout/chevron2"/>
    <dgm:cxn modelId="{9725AE0C-6697-45A2-908C-EE2E72C6B1F8}" srcId="{DEC17C3E-4676-428C-9DBE-A5DF2EDC652D}" destId="{6EBEF68E-0C91-41E6-B750-0F24C238C7F3}" srcOrd="0" destOrd="0" parTransId="{FE9DDA55-E948-460A-A5CE-0C47B9C159B4}" sibTransId="{601B7CA1-DF67-450D-8E68-7E9C08E99E84}"/>
    <dgm:cxn modelId="{2ACA720D-015C-4992-9327-9C3BEC57EFFE}" type="presOf" srcId="{B8F7BAB9-ED47-4C71-82A3-897E4D06C0E4}" destId="{2BA09A7F-4C53-43A9-B7C8-FE65D01311FA}" srcOrd="0" destOrd="0" presId="urn:microsoft.com/office/officeart/2005/8/layout/chevron2"/>
    <dgm:cxn modelId="{91C33911-98CD-4E6D-823B-B1F64412E592}" srcId="{FF54CCB3-80B5-4BD9-A68E-CA093C4E65B7}" destId="{DEC17C3E-4676-428C-9DBE-A5DF2EDC652D}" srcOrd="1" destOrd="0" parTransId="{69F7B492-85EA-47C2-B23F-295CAE98A0F7}" sibTransId="{73C50645-CA4F-4BCA-955F-32704B3C023E}"/>
    <dgm:cxn modelId="{4340AE15-6482-48E7-9C5B-8E7958185CE7}" srcId="{FF54CCB3-80B5-4BD9-A68E-CA093C4E65B7}" destId="{B8F7BAB9-ED47-4C71-82A3-897E4D06C0E4}" srcOrd="2" destOrd="0" parTransId="{E63D7D85-4637-49C6-86A2-088638BFF7D5}" sibTransId="{511FBDB4-18A1-4025-A40E-84F547B3CF14}"/>
    <dgm:cxn modelId="{575B8E1E-742B-4B6B-A527-BE0E3AA8EF0A}" type="presOf" srcId="{6EBEF68E-0C91-41E6-B750-0F24C238C7F3}" destId="{A16BE2CD-CB9C-4D46-A55A-0DE4AEA83F86}" srcOrd="0" destOrd="0" presId="urn:microsoft.com/office/officeart/2005/8/layout/chevron2"/>
    <dgm:cxn modelId="{8E30BC1F-629F-475C-B48B-4C57646F9D07}" type="presOf" srcId="{18E7CC05-8AE2-4207-AB26-FD1225F24F7F}" destId="{ACBAE054-F439-424F-A87C-F874CDA5D99F}" srcOrd="0" destOrd="0" presId="urn:microsoft.com/office/officeart/2005/8/layout/chevron2"/>
    <dgm:cxn modelId="{CFA45B28-EE58-426B-A7FF-9F1D328A3DC5}" type="presOf" srcId="{957940B5-B74A-4C53-8DEF-C587D3D02D71}" destId="{6789BD3F-F817-47E9-878C-7223FF11C2D2}" srcOrd="0" destOrd="0" presId="urn:microsoft.com/office/officeart/2005/8/layout/chevron2"/>
    <dgm:cxn modelId="{9A28B239-B705-4CCF-8F47-2CD5316D534F}" srcId="{957940B5-B74A-4C53-8DEF-C587D3D02D71}" destId="{5B5EEE54-4CA6-4CB8-BA1E-7E5D33E7075D}" srcOrd="0" destOrd="0" parTransId="{057347CE-2B98-494C-B8DF-2005AC4B4C17}" sibTransId="{1AD39666-D1C2-420A-965A-A43728E37E17}"/>
    <dgm:cxn modelId="{CA20B63C-D62E-4E19-9605-AB35234C1D05}" srcId="{B8F7BAB9-ED47-4C71-82A3-897E4D06C0E4}" destId="{3AC0AE6B-F992-470B-9E05-CD7C158793FA}" srcOrd="1" destOrd="0" parTransId="{173589B0-9533-48DA-A499-1D1D4B06336D}" sibTransId="{A87699BE-7F07-4F45-A257-F7660E61477A}"/>
    <dgm:cxn modelId="{ECFED73D-EA51-4D26-BE1C-DBACEDF9EA94}" srcId="{70D251AD-E172-409C-A521-D835B0219474}" destId="{18E7CC05-8AE2-4207-AB26-FD1225F24F7F}" srcOrd="0" destOrd="0" parTransId="{62A54E62-AC7E-4568-AC0E-4DDEDEC26011}" sibTransId="{E7B295E2-798C-4F00-9752-40D9BEC1EF97}"/>
    <dgm:cxn modelId="{3015CF67-799A-43F8-B296-341FD136B12D}" type="presOf" srcId="{6E730020-499C-432E-99E4-93600FD18180}" destId="{ACBAE054-F439-424F-A87C-F874CDA5D99F}" srcOrd="0" destOrd="2" presId="urn:microsoft.com/office/officeart/2005/8/layout/chevron2"/>
    <dgm:cxn modelId="{2F64E44C-4133-4064-8F01-F0E5C4CCD5B0}" type="presOf" srcId="{5B5EEE54-4CA6-4CB8-BA1E-7E5D33E7075D}" destId="{3B0BE38D-0D25-46CB-802D-D0DDFBCF6E37}" srcOrd="0" destOrd="0" presId="urn:microsoft.com/office/officeart/2005/8/layout/chevron2"/>
    <dgm:cxn modelId="{EC04DB7A-A972-44D3-9135-3EB1550FE4D3}" srcId="{FF54CCB3-80B5-4BD9-A68E-CA093C4E65B7}" destId="{957940B5-B74A-4C53-8DEF-C587D3D02D71}" srcOrd="3" destOrd="0" parTransId="{02FFED6E-C17C-40D2-8C0F-410273553AEC}" sibTransId="{1822D92F-704E-4557-8BBE-862108D81CC8}"/>
    <dgm:cxn modelId="{B72422B4-BA7B-49B8-B2A1-C4385F96710F}" type="presOf" srcId="{3AC0AE6B-F992-470B-9E05-CD7C158793FA}" destId="{CFC37ECD-7B41-4AE3-901A-1EF4C3C5051C}" srcOrd="0" destOrd="1" presId="urn:microsoft.com/office/officeart/2005/8/layout/chevron2"/>
    <dgm:cxn modelId="{5113CCBE-4E1D-4156-AE09-AB17196061B1}" type="presOf" srcId="{DEC17C3E-4676-428C-9DBE-A5DF2EDC652D}" destId="{F1E7DC85-D3A7-4F16-BA22-19DA18672A82}" srcOrd="0" destOrd="0" presId="urn:microsoft.com/office/officeart/2005/8/layout/chevron2"/>
    <dgm:cxn modelId="{1EF3A4C9-F475-4BD7-85E8-DD66905E67D4}" srcId="{70D251AD-E172-409C-A521-D835B0219474}" destId="{6E730020-499C-432E-99E4-93600FD18180}" srcOrd="2" destOrd="0" parTransId="{664A71ED-0FF9-46CB-BB0E-41F4C247FE9A}" sibTransId="{70EB9E80-255D-447A-87F4-924E0421C923}"/>
    <dgm:cxn modelId="{FF162DD5-256F-43E8-8644-E45C879E5C3D}" type="presOf" srcId="{DB2FDF4A-5CA1-430E-98A8-AA292199BB97}" destId="{CFC37ECD-7B41-4AE3-901A-1EF4C3C5051C}" srcOrd="0" destOrd="0" presId="urn:microsoft.com/office/officeart/2005/8/layout/chevron2"/>
    <dgm:cxn modelId="{07FAD6DD-CFBE-4F38-855F-0FB584D43947}" type="presOf" srcId="{70D251AD-E172-409C-A521-D835B0219474}" destId="{DC27B851-3F5A-4BE5-AD5F-332D7B159710}" srcOrd="0" destOrd="0" presId="urn:microsoft.com/office/officeart/2005/8/layout/chevron2"/>
    <dgm:cxn modelId="{A6A404DE-DEDF-4B96-B65A-75A00A28A3F9}" srcId="{B8F7BAB9-ED47-4C71-82A3-897E4D06C0E4}" destId="{DB2FDF4A-5CA1-430E-98A8-AA292199BB97}" srcOrd="0" destOrd="0" parTransId="{517D3695-DDB6-47A5-A11B-314AAEC3A91A}" sibTransId="{E3F9D65D-E62D-440D-A294-B3F3C5A7F507}"/>
    <dgm:cxn modelId="{CEC6C7DE-557C-4C12-AD57-65EA719A9B85}" type="presOf" srcId="{E96FE087-CDDF-4151-B229-33736CF2FC17}" destId="{ACBAE054-F439-424F-A87C-F874CDA5D99F}" srcOrd="0" destOrd="1" presId="urn:microsoft.com/office/officeart/2005/8/layout/chevron2"/>
    <dgm:cxn modelId="{6C9868F2-5844-41E8-99A2-C4F36A8DC227}" srcId="{FF54CCB3-80B5-4BD9-A68E-CA093C4E65B7}" destId="{70D251AD-E172-409C-A521-D835B0219474}" srcOrd="0" destOrd="0" parTransId="{11A464AD-1EBD-48CE-824D-656FAE442A24}" sibTransId="{BCC78F6F-863C-4C02-89A4-81A882B5B3B4}"/>
    <dgm:cxn modelId="{D526F9F6-B392-49CE-AA5D-C3ED110582CE}" srcId="{70D251AD-E172-409C-A521-D835B0219474}" destId="{E96FE087-CDDF-4151-B229-33736CF2FC17}" srcOrd="1" destOrd="0" parTransId="{E9A7F0C6-29FB-4497-88B3-10F019CB6057}" sibTransId="{75464CDA-CAAB-4400-98F2-AD7F169AC20A}"/>
    <dgm:cxn modelId="{396D4434-BB23-4EAE-A844-5DD34E71CA3F}" type="presParOf" srcId="{7CDE30D6-8801-41B5-96E8-7D90CBF923F0}" destId="{E3415127-0E34-42D1-B84B-8D6BDB6CA362}" srcOrd="0" destOrd="0" presId="urn:microsoft.com/office/officeart/2005/8/layout/chevron2"/>
    <dgm:cxn modelId="{4BA02422-6C94-47A4-8783-95588347682F}" type="presParOf" srcId="{E3415127-0E34-42D1-B84B-8D6BDB6CA362}" destId="{DC27B851-3F5A-4BE5-AD5F-332D7B159710}" srcOrd="0" destOrd="0" presId="urn:microsoft.com/office/officeart/2005/8/layout/chevron2"/>
    <dgm:cxn modelId="{1829AFB0-CC13-45B2-A4BF-4EE1B7D09909}" type="presParOf" srcId="{E3415127-0E34-42D1-B84B-8D6BDB6CA362}" destId="{ACBAE054-F439-424F-A87C-F874CDA5D99F}" srcOrd="1" destOrd="0" presId="urn:microsoft.com/office/officeart/2005/8/layout/chevron2"/>
    <dgm:cxn modelId="{A6E5BBFC-81F6-472F-9444-B7B257E97E02}" type="presParOf" srcId="{7CDE30D6-8801-41B5-96E8-7D90CBF923F0}" destId="{52399785-2600-42BB-93F0-9E11627A2C38}" srcOrd="1" destOrd="0" presId="urn:microsoft.com/office/officeart/2005/8/layout/chevron2"/>
    <dgm:cxn modelId="{AC53B23F-CCC3-4940-A5EC-2C45EBB0CA77}" type="presParOf" srcId="{7CDE30D6-8801-41B5-96E8-7D90CBF923F0}" destId="{6BBB2D42-BF28-48BE-A121-63A764F656FD}" srcOrd="2" destOrd="0" presId="urn:microsoft.com/office/officeart/2005/8/layout/chevron2"/>
    <dgm:cxn modelId="{AEA846F2-6A1F-4AD8-B270-01E0F2E1F741}" type="presParOf" srcId="{6BBB2D42-BF28-48BE-A121-63A764F656FD}" destId="{F1E7DC85-D3A7-4F16-BA22-19DA18672A82}" srcOrd="0" destOrd="0" presId="urn:microsoft.com/office/officeart/2005/8/layout/chevron2"/>
    <dgm:cxn modelId="{33AA77E6-87B5-4116-8059-DA02EFC9AE3E}" type="presParOf" srcId="{6BBB2D42-BF28-48BE-A121-63A764F656FD}" destId="{A16BE2CD-CB9C-4D46-A55A-0DE4AEA83F86}" srcOrd="1" destOrd="0" presId="urn:microsoft.com/office/officeart/2005/8/layout/chevron2"/>
    <dgm:cxn modelId="{CC092B96-FE60-4D82-BDA0-9470DD2292BC}" type="presParOf" srcId="{7CDE30D6-8801-41B5-96E8-7D90CBF923F0}" destId="{5D0848C1-76C3-4221-98BD-82D7561942B4}" srcOrd="3" destOrd="0" presId="urn:microsoft.com/office/officeart/2005/8/layout/chevron2"/>
    <dgm:cxn modelId="{F7841EA0-209A-4CCF-A1C4-5BFA8AABA3E4}" type="presParOf" srcId="{7CDE30D6-8801-41B5-96E8-7D90CBF923F0}" destId="{4B4D7B5A-A75C-48BC-BA48-167B787218ED}" srcOrd="4" destOrd="0" presId="urn:microsoft.com/office/officeart/2005/8/layout/chevron2"/>
    <dgm:cxn modelId="{FF1730B7-FD15-4D15-A695-3AE3F4779844}" type="presParOf" srcId="{4B4D7B5A-A75C-48BC-BA48-167B787218ED}" destId="{2BA09A7F-4C53-43A9-B7C8-FE65D01311FA}" srcOrd="0" destOrd="0" presId="urn:microsoft.com/office/officeart/2005/8/layout/chevron2"/>
    <dgm:cxn modelId="{3D854A21-813D-438E-BA66-C55BD1845C48}" type="presParOf" srcId="{4B4D7B5A-A75C-48BC-BA48-167B787218ED}" destId="{CFC37ECD-7B41-4AE3-901A-1EF4C3C5051C}" srcOrd="1" destOrd="0" presId="urn:microsoft.com/office/officeart/2005/8/layout/chevron2"/>
    <dgm:cxn modelId="{9E21837A-2E06-4A9F-9B38-319A008EA80F}" type="presParOf" srcId="{7CDE30D6-8801-41B5-96E8-7D90CBF923F0}" destId="{2A6CF75B-D4C1-4C3D-B687-93FE830D502B}" srcOrd="5" destOrd="0" presId="urn:microsoft.com/office/officeart/2005/8/layout/chevron2"/>
    <dgm:cxn modelId="{A5142D68-9C92-4DBF-85E8-286EB1D90E94}" type="presParOf" srcId="{7CDE30D6-8801-41B5-96E8-7D90CBF923F0}" destId="{013F8CAC-07DE-4401-B923-A731C0777C86}" srcOrd="6" destOrd="0" presId="urn:microsoft.com/office/officeart/2005/8/layout/chevron2"/>
    <dgm:cxn modelId="{00ED69D9-4E9D-4AF2-B77F-9F8637EB1BF8}" type="presParOf" srcId="{013F8CAC-07DE-4401-B923-A731C0777C86}" destId="{6789BD3F-F817-47E9-878C-7223FF11C2D2}" srcOrd="0" destOrd="0" presId="urn:microsoft.com/office/officeart/2005/8/layout/chevron2"/>
    <dgm:cxn modelId="{28F6159B-F170-469E-8404-1C4755E553B3}" type="presParOf" srcId="{013F8CAC-07DE-4401-B923-A731C0777C86}" destId="{3B0BE38D-0D25-46CB-802D-D0DDFBCF6E3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54CCB3-80B5-4BD9-A68E-CA093C4E65B7}" type="doc">
      <dgm:prSet loTypeId="urn:microsoft.com/office/officeart/2005/8/layout/chevron2" loCatId="process" qsTypeId="urn:microsoft.com/office/officeart/2005/8/quickstyle/simple1#2" qsCatId="simple" csTypeId="urn:microsoft.com/office/officeart/2005/8/colors/accent2_2#2" csCatId="accent2" phldr="1"/>
      <dgm:spPr/>
      <dgm:t>
        <a:bodyPr/>
        <a:lstStyle/>
        <a:p>
          <a:endParaRPr lang="nl-NL"/>
        </a:p>
      </dgm:t>
    </dgm:pt>
    <dgm:pt modelId="{18E7CC05-8AE2-4207-AB26-FD1225F24F7F}">
      <dgm:prSet phldr="0"/>
      <dgm:spPr/>
      <dgm:t>
        <a:bodyPr/>
        <a:lstStyle/>
        <a:p>
          <a:pPr rtl="0"/>
          <a:r>
            <a:rPr lang="nl-NL">
              <a:latin typeface="Aptos Display"/>
            </a:rPr>
            <a:t> Hoe</a:t>
          </a:r>
        </a:p>
      </dgm:t>
    </dgm:pt>
    <dgm:pt modelId="{62A54E62-AC7E-4568-AC0E-4DDEDEC26011}" type="parTrans" cxnId="{ECFED73D-EA51-4D26-BE1C-DBACEDF9EA94}">
      <dgm:prSet/>
      <dgm:spPr/>
    </dgm:pt>
    <dgm:pt modelId="{E7B295E2-798C-4F00-9752-40D9BEC1EF97}" type="sibTrans" cxnId="{ECFED73D-EA51-4D26-BE1C-DBACEDF9EA94}">
      <dgm:prSet/>
      <dgm:spPr/>
    </dgm:pt>
    <dgm:pt modelId="{803D2653-C1BB-460B-92B7-ED697E3AAF04}">
      <dgm:prSet phldr="0"/>
      <dgm:spPr/>
      <dgm:t>
        <a:bodyPr/>
        <a:lstStyle/>
        <a:p>
          <a:r>
            <a:rPr lang="nl-NL" b="1">
              <a:latin typeface="Aptos Display"/>
            </a:rPr>
            <a:t>si</a:t>
          </a:r>
          <a:r>
            <a:rPr lang="nl-NL">
              <a:latin typeface="Aptos Display"/>
            </a:rPr>
            <a:t>gnaleren, </a:t>
          </a:r>
          <a:r>
            <a:rPr lang="nl-NL" b="1">
              <a:solidFill>
                <a:schemeClr val="tx1"/>
              </a:solidFill>
              <a:latin typeface="Aptos Display"/>
            </a:rPr>
            <a:t>k</a:t>
          </a:r>
          <a:r>
            <a:rPr lang="nl-NL" b="0">
              <a:solidFill>
                <a:schemeClr val="tx1"/>
              </a:solidFill>
              <a:latin typeface="Aptos Display"/>
            </a:rPr>
            <a:t>ennisdelen, </a:t>
          </a:r>
          <a:r>
            <a:rPr lang="nl-NL" b="1">
              <a:solidFill>
                <a:schemeClr val="tx1"/>
              </a:solidFill>
              <a:latin typeface="Aptos Display"/>
            </a:rPr>
            <a:t>p</a:t>
          </a:r>
          <a:r>
            <a:rPr lang="nl-NL" b="0">
              <a:solidFill>
                <a:schemeClr val="tx1"/>
              </a:solidFill>
              <a:latin typeface="Aptos Display"/>
            </a:rPr>
            <a:t>rofessionaliseren</a:t>
          </a:r>
          <a:endParaRPr lang="nl-NL" b="0">
            <a:solidFill>
              <a:schemeClr val="tx1"/>
            </a:solidFill>
          </a:endParaRPr>
        </a:p>
      </dgm:t>
    </dgm:pt>
    <dgm:pt modelId="{2A6743E2-9570-4582-BCE5-4CD292148AA0}" type="parTrans" cxnId="{00202DD3-134E-4694-AACA-5BAC352943C8}">
      <dgm:prSet/>
      <dgm:spPr/>
    </dgm:pt>
    <dgm:pt modelId="{E1A5E144-3172-407F-AD3B-D334374653F7}" type="sibTrans" cxnId="{00202DD3-134E-4694-AACA-5BAC352943C8}">
      <dgm:prSet/>
      <dgm:spPr/>
    </dgm:pt>
    <dgm:pt modelId="{7CDE30D6-8801-41B5-96E8-7D90CBF923F0}" type="pres">
      <dgm:prSet presAssocID="{FF54CCB3-80B5-4BD9-A68E-CA093C4E65B7}" presName="linearFlow" presStyleCnt="0">
        <dgm:presLayoutVars>
          <dgm:dir/>
          <dgm:animLvl val="lvl"/>
          <dgm:resizeHandles val="exact"/>
        </dgm:presLayoutVars>
      </dgm:prSet>
      <dgm:spPr/>
    </dgm:pt>
    <dgm:pt modelId="{D236EE63-4D84-4E21-B9F8-94D84C4352BE}" type="pres">
      <dgm:prSet presAssocID="{18E7CC05-8AE2-4207-AB26-FD1225F24F7F}" presName="composite" presStyleCnt="0"/>
      <dgm:spPr/>
    </dgm:pt>
    <dgm:pt modelId="{155E3BE9-5F98-4A66-AA0A-DAB7ECE24C9E}" type="pres">
      <dgm:prSet presAssocID="{18E7CC05-8AE2-4207-AB26-FD1225F24F7F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783EE60A-8D99-4F44-B33A-9300E3D584BA}" type="pres">
      <dgm:prSet presAssocID="{18E7CC05-8AE2-4207-AB26-FD1225F24F7F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6DAEF0A-8E2F-4441-AD28-674D95D97188}" type="presOf" srcId="{FF54CCB3-80B5-4BD9-A68E-CA093C4E65B7}" destId="{7CDE30D6-8801-41B5-96E8-7D90CBF923F0}" srcOrd="0" destOrd="0" presId="urn:microsoft.com/office/officeart/2005/8/layout/chevron2"/>
    <dgm:cxn modelId="{ECFED73D-EA51-4D26-BE1C-DBACEDF9EA94}" srcId="{FF54CCB3-80B5-4BD9-A68E-CA093C4E65B7}" destId="{18E7CC05-8AE2-4207-AB26-FD1225F24F7F}" srcOrd="0" destOrd="0" parTransId="{62A54E62-AC7E-4568-AC0E-4DDEDEC26011}" sibTransId="{E7B295E2-798C-4F00-9752-40D9BEC1EF97}"/>
    <dgm:cxn modelId="{23BE9C48-EC35-48BA-AE8A-13AAA40D3186}" type="presOf" srcId="{803D2653-C1BB-460B-92B7-ED697E3AAF04}" destId="{783EE60A-8D99-4F44-B33A-9300E3D584BA}" srcOrd="0" destOrd="0" presId="urn:microsoft.com/office/officeart/2005/8/layout/chevron2"/>
    <dgm:cxn modelId="{FEFE139C-2821-476F-BA32-3EB5EC6410B3}" type="presOf" srcId="{18E7CC05-8AE2-4207-AB26-FD1225F24F7F}" destId="{155E3BE9-5F98-4A66-AA0A-DAB7ECE24C9E}" srcOrd="0" destOrd="0" presId="urn:microsoft.com/office/officeart/2005/8/layout/chevron2"/>
    <dgm:cxn modelId="{00202DD3-134E-4694-AACA-5BAC352943C8}" srcId="{18E7CC05-8AE2-4207-AB26-FD1225F24F7F}" destId="{803D2653-C1BB-460B-92B7-ED697E3AAF04}" srcOrd="0" destOrd="0" parTransId="{2A6743E2-9570-4582-BCE5-4CD292148AA0}" sibTransId="{E1A5E144-3172-407F-AD3B-D334374653F7}"/>
    <dgm:cxn modelId="{05AB3B08-F6AF-40A2-9A4C-D4013BBCC7DD}" type="presParOf" srcId="{7CDE30D6-8801-41B5-96E8-7D90CBF923F0}" destId="{D236EE63-4D84-4E21-B9F8-94D84C4352BE}" srcOrd="0" destOrd="0" presId="urn:microsoft.com/office/officeart/2005/8/layout/chevron2"/>
    <dgm:cxn modelId="{EC5A8FE6-0D3C-4B5C-81B3-0E887B585295}" type="presParOf" srcId="{D236EE63-4D84-4E21-B9F8-94D84C4352BE}" destId="{155E3BE9-5F98-4A66-AA0A-DAB7ECE24C9E}" srcOrd="0" destOrd="0" presId="urn:microsoft.com/office/officeart/2005/8/layout/chevron2"/>
    <dgm:cxn modelId="{07D140C3-BEC7-4BFA-B599-E8088A84B781}" type="presParOf" srcId="{D236EE63-4D84-4E21-B9F8-94D84C4352BE}" destId="{783EE60A-8D99-4F44-B33A-9300E3D584B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27B851-3F5A-4BE5-AD5F-332D7B159710}">
      <dsp:nvSpPr>
        <dsp:cNvPr id="0" name=""/>
        <dsp:cNvSpPr/>
      </dsp:nvSpPr>
      <dsp:spPr>
        <a:xfrm rot="5400000">
          <a:off x="-179747" y="180063"/>
          <a:ext cx="1198317" cy="8388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kern="1200">
              <a:latin typeface="Aptos Display" panose="02110004020202020204"/>
            </a:rPr>
            <a:t>Wie</a:t>
          </a:r>
          <a:endParaRPr lang="nl-NL" sz="2300" kern="1200"/>
        </a:p>
      </dsp:txBody>
      <dsp:txXfrm rot="-5400000">
        <a:off x="1" y="419726"/>
        <a:ext cx="838822" cy="359495"/>
      </dsp:txXfrm>
    </dsp:sp>
    <dsp:sp modelId="{ACBAE054-F439-424F-A87C-F874CDA5D99F}">
      <dsp:nvSpPr>
        <dsp:cNvPr id="0" name=""/>
        <dsp:cNvSpPr/>
      </dsp:nvSpPr>
      <dsp:spPr>
        <a:xfrm rot="5400000">
          <a:off x="5287757" y="-444862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 Bibliotheken Open en Online Onderwijs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 hbo en wo (ca 65 leden, waarvan 20 kernteamleden)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 Opgericht 13 oktober 2015</a:t>
          </a:r>
        </a:p>
      </dsp:txBody>
      <dsp:txXfrm rot="-5400000">
        <a:off x="838822" y="38338"/>
        <a:ext cx="9638754" cy="702860"/>
      </dsp:txXfrm>
    </dsp:sp>
    <dsp:sp modelId="{F1E7DC85-D3A7-4F16-BA22-19DA18672A82}">
      <dsp:nvSpPr>
        <dsp:cNvPr id="0" name=""/>
        <dsp:cNvSpPr/>
      </dsp:nvSpPr>
      <dsp:spPr>
        <a:xfrm rot="5400000">
          <a:off x="-179747" y="1230859"/>
          <a:ext cx="1198317" cy="8388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kern="1200">
              <a:latin typeface="Aptos Display" panose="02110004020202020204"/>
            </a:rPr>
            <a:t> Wat</a:t>
          </a:r>
          <a:endParaRPr lang="nl-NL" sz="2300" kern="1200"/>
        </a:p>
      </dsp:txBody>
      <dsp:txXfrm rot="-5400000">
        <a:off x="1" y="1470522"/>
        <a:ext cx="838822" cy="359495"/>
      </dsp:txXfrm>
    </dsp:sp>
    <dsp:sp modelId="{A16BE2CD-CB9C-4D46-A55A-0DE4AEA83F86}">
      <dsp:nvSpPr>
        <dsp:cNvPr id="0" name=""/>
        <dsp:cNvSpPr/>
      </dsp:nvSpPr>
      <dsp:spPr>
        <a:xfrm rot="5400000">
          <a:off x="5287757" y="-3397823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(inter)Nationale samenwerking/samenwerken </a:t>
          </a:r>
          <a:endParaRPr lang="nl-NL" sz="1400" kern="1200"/>
        </a:p>
      </dsp:txBody>
      <dsp:txXfrm rot="-5400000">
        <a:off x="838822" y="1089135"/>
        <a:ext cx="9638754" cy="702860"/>
      </dsp:txXfrm>
    </dsp:sp>
    <dsp:sp modelId="{2BA09A7F-4C53-43A9-B7C8-FE65D01311FA}">
      <dsp:nvSpPr>
        <dsp:cNvPr id="0" name=""/>
        <dsp:cNvSpPr/>
      </dsp:nvSpPr>
      <dsp:spPr>
        <a:xfrm rot="5400000">
          <a:off x="-179747" y="2281656"/>
          <a:ext cx="1198317" cy="8388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kern="1200">
              <a:latin typeface="Aptos"/>
            </a:rPr>
            <a:t>Doel</a:t>
          </a:r>
        </a:p>
      </dsp:txBody>
      <dsp:txXfrm rot="-5400000">
        <a:off x="1" y="2521319"/>
        <a:ext cx="838822" cy="359495"/>
      </dsp:txXfrm>
    </dsp:sp>
    <dsp:sp modelId="{CFC37ECD-7B41-4AE3-901A-1EF4C3C5051C}">
      <dsp:nvSpPr>
        <dsp:cNvPr id="0" name=""/>
        <dsp:cNvSpPr/>
      </dsp:nvSpPr>
      <dsp:spPr>
        <a:xfrm rot="5400000">
          <a:off x="5287757" y="-2347027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Calibri"/>
              <a:ea typeface="Calibri"/>
              <a:cs typeface="Calibri"/>
            </a:rPr>
            <a:t>Positioneren van de bibliotheek bij open en online onderwijs</a:t>
          </a:r>
          <a:r>
            <a:rPr lang="nl-NL" sz="1400" kern="1200">
              <a:latin typeface="Aptos"/>
            </a:rPr>
            <a:t> </a:t>
          </a:r>
          <a:endParaRPr lang="nl-NL" sz="1400" kern="1200">
            <a:latin typeface="Aptos Display" panose="02110004020202020204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Faciliteren bij het open delen van digitale (open) leermaterialen</a:t>
          </a:r>
          <a:endParaRPr lang="nl-NL" sz="1400" kern="1200"/>
        </a:p>
      </dsp:txBody>
      <dsp:txXfrm rot="-5400000">
        <a:off x="838822" y="2139931"/>
        <a:ext cx="9638754" cy="702860"/>
      </dsp:txXfrm>
    </dsp:sp>
    <dsp:sp modelId="{6789BD3F-F817-47E9-878C-7223FF11C2D2}">
      <dsp:nvSpPr>
        <dsp:cNvPr id="0" name=""/>
        <dsp:cNvSpPr/>
      </dsp:nvSpPr>
      <dsp:spPr>
        <a:xfrm rot="5400000">
          <a:off x="-179747" y="3332452"/>
          <a:ext cx="1198317" cy="8388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kern="1200">
              <a:latin typeface="Aptos Display" panose="02110004020202020204"/>
            </a:rPr>
            <a:t>Hoe</a:t>
          </a:r>
          <a:endParaRPr lang="nl-NL" sz="2300" kern="1200"/>
        </a:p>
      </dsp:txBody>
      <dsp:txXfrm rot="-5400000">
        <a:off x="1" y="3572115"/>
        <a:ext cx="838822" cy="359495"/>
      </dsp:txXfrm>
    </dsp:sp>
    <dsp:sp modelId="{3B0BE38D-0D25-46CB-802D-D0DDFBCF6E37}">
      <dsp:nvSpPr>
        <dsp:cNvPr id="0" name=""/>
        <dsp:cNvSpPr/>
      </dsp:nvSpPr>
      <dsp:spPr>
        <a:xfrm rot="5400000">
          <a:off x="5287757" y="-1296230"/>
          <a:ext cx="778906" cy="9676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>
              <a:latin typeface="Aptos"/>
            </a:rPr>
            <a:t> Signaleren, kennisdelen, professionaliseren</a:t>
          </a:r>
          <a:endParaRPr lang="nl-NL" sz="1400" kern="1200"/>
        </a:p>
      </dsp:txBody>
      <dsp:txXfrm rot="-5400000">
        <a:off x="838822" y="3190728"/>
        <a:ext cx="9638754" cy="702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E3BE9-5F98-4A66-AA0A-DAB7ECE24C9E}">
      <dsp:nvSpPr>
        <dsp:cNvPr id="0" name=""/>
        <dsp:cNvSpPr/>
      </dsp:nvSpPr>
      <dsp:spPr>
        <a:xfrm rot="5400000">
          <a:off x="-192325" y="192325"/>
          <a:ext cx="1282172" cy="89752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>
              <a:latin typeface="Aptos Display"/>
            </a:rPr>
            <a:t> Hoe</a:t>
          </a:r>
        </a:p>
      </dsp:txBody>
      <dsp:txXfrm rot="-5400000">
        <a:off x="1" y="448759"/>
        <a:ext cx="897520" cy="384652"/>
      </dsp:txXfrm>
    </dsp:sp>
    <dsp:sp modelId="{783EE60A-8D99-4F44-B33A-9300E3D584BA}">
      <dsp:nvSpPr>
        <dsp:cNvPr id="0" name=""/>
        <dsp:cNvSpPr/>
      </dsp:nvSpPr>
      <dsp:spPr>
        <a:xfrm rot="5400000">
          <a:off x="4797729" y="-3900208"/>
          <a:ext cx="833411" cy="86338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3600" b="1" kern="1200">
              <a:latin typeface="Aptos Display"/>
            </a:rPr>
            <a:t>si</a:t>
          </a:r>
          <a:r>
            <a:rPr lang="nl-NL" sz="3600" kern="1200">
              <a:latin typeface="Aptos Display"/>
            </a:rPr>
            <a:t>gnaleren, </a:t>
          </a:r>
          <a:r>
            <a:rPr lang="nl-NL" sz="3600" b="1" kern="1200">
              <a:solidFill>
                <a:schemeClr val="tx1"/>
              </a:solidFill>
              <a:latin typeface="Aptos Display"/>
            </a:rPr>
            <a:t>k</a:t>
          </a:r>
          <a:r>
            <a:rPr lang="nl-NL" sz="3600" b="0" kern="1200">
              <a:solidFill>
                <a:schemeClr val="tx1"/>
              </a:solidFill>
              <a:latin typeface="Aptos Display"/>
            </a:rPr>
            <a:t>ennisdelen, </a:t>
          </a:r>
          <a:r>
            <a:rPr lang="nl-NL" sz="3600" b="1" kern="1200">
              <a:solidFill>
                <a:schemeClr val="tx1"/>
              </a:solidFill>
              <a:latin typeface="Aptos Display"/>
            </a:rPr>
            <a:t>p</a:t>
          </a:r>
          <a:r>
            <a:rPr lang="nl-NL" sz="3600" b="0" kern="1200">
              <a:solidFill>
                <a:schemeClr val="tx1"/>
              </a:solidFill>
              <a:latin typeface="Aptos Display"/>
            </a:rPr>
            <a:t>rofessionaliseren</a:t>
          </a:r>
          <a:endParaRPr lang="nl-NL" sz="3600" b="0" kern="1200">
            <a:solidFill>
              <a:schemeClr val="tx1"/>
            </a:solidFill>
          </a:endParaRPr>
        </a:p>
      </dsp:txBody>
      <dsp:txXfrm rot="-5400000">
        <a:off x="897520" y="40685"/>
        <a:ext cx="8593145" cy="752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1D4A8-4D94-4419-96E4-A1ABF5DE6BD9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47D9C-F4D0-4E2A-AE99-949315ABD5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402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47D9C-F4D0-4E2A-AE99-949315ABD54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83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9E6E9-59AA-FF05-829E-9C530D23C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811648C-138E-73C3-65EB-0F07B3A4D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077019-731B-3813-8436-B3F860CA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A94B67-32EE-2D07-1427-6A6F26A9D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E1BE41-F8F7-CC00-8D3C-C87834B30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283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FB13F-6456-C7B5-EAF1-54FC83AF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0B4022-5ED6-D847-7C59-33D8F44E5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25D868-42F4-EFC3-085E-9DA43F837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448936-F88E-1F82-BA5B-B1C00E63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D0370C-647A-868A-ABAC-85282A392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132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A78CBB-1E1B-E2CC-E296-4457149A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4ED4CE-71EE-9375-DD0A-0B0E250E0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3C3157-5CA1-5597-8359-9A02CE1D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6B4138-53C6-78BA-8D32-AAB836BE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9E49EB-0FC5-4BCC-3CB6-1A8177BB7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14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A4F521-B8B9-4963-69FD-002BD592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A1F3D3-0A5A-360D-D501-02F79FBF2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121B679-579E-BE17-23A2-389C748FE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D181D9-3807-1F21-8C52-F26EF9B07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D9C488B-9948-7631-F35E-E9F70BF7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9F777D-23FC-B2CC-91B5-FDA6C15D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228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BD7E8A-AB37-BEC1-1E32-662CE54B5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B0EF73-5BE7-D88D-0553-A660664F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9267259-6FB5-8C86-4B68-415FF6357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A1DB3D2-E18D-2BA2-5AA1-E52111802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D3F8AFF-5025-6C49-9469-C115245F0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A570997-2F75-3BBD-0BDB-F94D3A470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46AC3C2-3660-BE90-EE33-A02B7D8E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A95249F-E223-CA1D-A803-427B326F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71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30F181-9A14-6D2F-809E-69C87EEAF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87C34F9-38AC-E404-9DD1-1DFC2736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4E466A0-CE1B-D869-819B-927A09EA9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204661-4826-EFC3-B2D2-09551CF0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8017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E028505-7B0E-58C3-4AE8-D8F82DFB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518D9C2-843C-D233-3250-4CD2B58C9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A4A8F9F-A0E2-9E6D-F232-A404856B4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90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2746E-CCA3-AAA7-59FD-53901938C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9F8810-5E76-6915-59B3-3FA57380C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59AE3C2-2258-8FA3-15A2-DB0BF0C88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424B180-EBAD-FE62-64E1-0D273ACB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B774649-0E24-44E2-2A68-6A3FB3B06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3690B0-6A9A-D11C-BE55-6EAEF8AC7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90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E51E3-446A-E0D1-55DA-059C93EA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D291FF8-DBDC-7A5A-D905-219E4CDF04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0490C1-AD3A-34A1-532D-58F8BBF7D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DF4716-9820-B369-CE35-202C7224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2651BD9-19E5-81F5-77D2-895334A0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24D8EB2-54D4-9915-33D6-1928D2363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155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D483F-93E2-CCD9-1895-91A184FC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98F0F7E-FA7A-BEB9-10D5-B4EC8A025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FC262F-1C36-02D1-B80D-C521C1C44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8DE748-E83F-1391-AD4E-AA92E5D8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15AC7B-5E3A-8178-3203-1D86F3EA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797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8C4172B-D1B5-E961-C53E-9E579D3BB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E7A04F0-91DE-859C-0645-C317F82C0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0051C7-5257-4DCE-F861-74F4AB7DB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76E639-417E-0ED4-0485-D4740370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316D8E8-85C9-54E3-E03C-22B2BB20F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114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9CEEB53-526C-8263-2658-1A65902CE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86810C-0D08-C4FF-4EEB-AC9CA8CC9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77E173-B53E-E543-38C4-D2D832487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F89B70-B579-4FB7-90DE-CB3ECA9C9171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29ECA6-244F-EF98-D3F7-46328926C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7B1BD4-7DC0-F4BD-6174-9F145D8DD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3E49A9-29A0-44D7-AD54-F243969EEF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238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0.png"/><Relationship Id="rId1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12" Type="http://schemas.openxmlformats.org/officeDocument/2006/relationships/slide" Target="slide5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creativecommons.org/licenses/by/2.0/?ref=openverse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5" Type="http://schemas.openxmlformats.org/officeDocument/2006/relationships/hyperlink" Target="https://www.flickr.com/photos/59516160@N00" TargetMode="External"/><Relationship Id="rId10" Type="http://schemas.openxmlformats.org/officeDocument/2006/relationships/image" Target="../media/image50.png"/><Relationship Id="rId19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slide" Target="slide4.xml"/><Relationship Id="rId14" Type="http://schemas.openxmlformats.org/officeDocument/2006/relationships/hyperlink" Target="https://www.flickr.com/photos/59516160@N00/427697456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s://www.shb-online.nl/shb-werk-projectgroepen/werkgroep-bibliotheken-en-open-online-onderwijs/" TargetMode="External"/><Relationship Id="rId7" Type="http://schemas.openxmlformats.org/officeDocument/2006/relationships/diagramColors" Target="../diagrams/colors2.xml"/><Relationship Id="rId2" Type="http://schemas.openxmlformats.org/officeDocument/2006/relationships/hyperlink" Target="https://community-edusources.pleio.nl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9516160@N00/4276974562" TargetMode="External"/><Relationship Id="rId2" Type="http://schemas.openxmlformats.org/officeDocument/2006/relationships/hyperlink" Target="https://creativecommons.org/licenses/by/4.0/deed.n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hb-online.nl/shb-werk-projectgroepen/werkgroep-bibliotheken-en-open-online-onderwijs/" TargetMode="External"/><Relationship Id="rId5" Type="http://schemas.openxmlformats.org/officeDocument/2006/relationships/hyperlink" Target="https://creativecommons.org/licenses/by/2.0/?ref=openverse" TargetMode="External"/><Relationship Id="rId4" Type="http://schemas.openxmlformats.org/officeDocument/2006/relationships/hyperlink" Target="https://www.flickr.com/photos/59516160@N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8000" r="-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A951-0E0A-CD45-4359-6E077CE74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4603" y="2229420"/>
            <a:ext cx="9144000" cy="2046515"/>
          </a:xfrm>
          <a:prstGeom prst="roundRect">
            <a:avLst/>
          </a:prstGeom>
          <a:solidFill>
            <a:srgbClr val="D11C5D"/>
          </a:solidFill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B-OOO (Bibliotheken Open en Online onderwijs)</a:t>
            </a:r>
            <a:r>
              <a:rPr lang="nl-NL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7120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5966464-AD2D-BC34-29F7-338B3582F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402" y="3959012"/>
            <a:ext cx="5019184" cy="282329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A855151-D868-B8CA-C8BE-617A41808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"/>
          <a:stretch/>
        </p:blipFill>
        <p:spPr>
          <a:xfrm>
            <a:off x="0" y="-1"/>
            <a:ext cx="12191999" cy="38554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F17B4C5-5F9A-540B-5E65-5FEBAD84389B}"/>
              </a:ext>
            </a:extLst>
          </p:cNvPr>
          <p:cNvSpPr txBox="1">
            <a:spLocks/>
          </p:cNvSpPr>
          <p:nvPr/>
        </p:nvSpPr>
        <p:spPr>
          <a:xfrm>
            <a:off x="3354563" y="345698"/>
            <a:ext cx="6016752" cy="864326"/>
          </a:xfrm>
          <a:prstGeom prst="roundRect">
            <a:avLst/>
          </a:prstGeom>
          <a:solidFill>
            <a:srgbClr val="D11C5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>
                <a:solidFill>
                  <a:schemeClr val="bg1"/>
                </a:solidFill>
              </a:rPr>
              <a:t>B-OOO (Bibliotheken open en online onderwijs)</a:t>
            </a:r>
            <a:r>
              <a:rPr lang="nl-NL" sz="2000"/>
              <a:t> 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6" name="Diazoom 25">
                <a:extLst>
                  <a:ext uri="{FF2B5EF4-FFF2-40B4-BE49-F238E27FC236}">
                    <a16:creationId xmlns:a16="http://schemas.microsoft.com/office/drawing/2014/main" id="{B9AEFAE3-3510-F8D7-1DC2-1C67896D6D3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2905" y="1106494"/>
              <a:ext cx="4827349" cy="2715384"/>
            </p:xfrm>
            <a:graphic>
              <a:graphicData uri="http://schemas.microsoft.com/office/powerpoint/2016/slidezoom">
                <pslz:sldZm>
                  <pslz:sldZmObj sldId="264" cId="1275202547">
                    <pslz:zmPr id="{00186B2D-5FD2-44E5-9FFF-55A82F899185}" returnToParent="0" transitionDur="1000" showBg="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827349" cy="271538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6" name="Diazoom 2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B9AEFAE3-3510-F8D7-1DC2-1C67896D6D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2905" y="1106494"/>
                <a:ext cx="4827349" cy="27153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8" name="Diazoom 27">
                <a:extLst>
                  <a:ext uri="{FF2B5EF4-FFF2-40B4-BE49-F238E27FC236}">
                    <a16:creationId xmlns:a16="http://schemas.microsoft.com/office/drawing/2014/main" id="{F1735009-8DB6-94FE-0F5A-0929551FF37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50951190"/>
                  </p:ext>
                </p:extLst>
              </p:nvPr>
            </p:nvGraphicFramePr>
            <p:xfrm>
              <a:off x="-124397" y="3992576"/>
              <a:ext cx="5245795" cy="2929328"/>
            </p:xfrm>
            <a:graphic>
              <a:graphicData uri="http://schemas.microsoft.com/office/powerpoint/2016/slidezoom">
                <pslz:sldZm>
                  <pslz:sldZmObj sldId="261" cId="3983853023">
                    <pslz:zmPr id="{97C13EA2-383B-4AEE-983A-43E3713C123C}" returnToParent="0" transitionDur="1000" showBg="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245795" cy="292932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8" name="Diazoom 27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1735009-8DB6-94FE-0F5A-0929551FF37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24397" y="3992576"/>
                <a:ext cx="5245795" cy="2929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" name="Diazoom 29">
                <a:extLst>
                  <a:ext uri="{FF2B5EF4-FFF2-40B4-BE49-F238E27FC236}">
                    <a16:creationId xmlns:a16="http://schemas.microsoft.com/office/drawing/2014/main" id="{F4A5673C-DA33-849C-8EA6-3B75E3ABC4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035624" y="1257937"/>
              <a:ext cx="4617788" cy="2597506"/>
            </p:xfrm>
            <a:graphic>
              <a:graphicData uri="http://schemas.microsoft.com/office/powerpoint/2016/slidezoom">
                <pslz:sldZm>
                  <pslz:sldZmObj sldId="268" cId="3694665941">
                    <pslz:zmPr id="{FA0A823C-26C9-4847-8D26-8C90758AD568}" returnToParent="0" transitionDur="1000" showBg="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17788" cy="259750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" name="Diazoom 29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F4A5673C-DA33-849C-8EA6-3B75E3ABC4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35624" y="1257937"/>
                <a:ext cx="4617788" cy="259750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kstvak 2">
            <a:extLst>
              <a:ext uri="{FF2B5EF4-FFF2-40B4-BE49-F238E27FC236}">
                <a16:creationId xmlns:a16="http://schemas.microsoft.com/office/drawing/2014/main" id="{A115FBCA-BAE4-CDE8-9ECA-02D5B8B53E27}"/>
              </a:ext>
            </a:extLst>
          </p:cNvPr>
          <p:cNvSpPr txBox="1"/>
          <p:nvPr/>
        </p:nvSpPr>
        <p:spPr>
          <a:xfrm>
            <a:off x="8222080" y="6611779"/>
            <a:ext cx="39177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"</a:t>
            </a:r>
            <a:r>
              <a:rPr lang="nl-NL" sz="1000" err="1">
                <a:solidFill>
                  <a:srgbClr val="AD1F85"/>
                </a:solidFill>
                <a:ea typeface="+mn-lt"/>
                <a:cs typeface="+mn-lt"/>
                <a:hlinkClick r:id="rId14"/>
              </a:rPr>
              <a:t>Our</a:t>
            </a:r>
            <a:r>
              <a:rPr lang="nl-NL" sz="1000">
                <a:solidFill>
                  <a:srgbClr val="AD1F85"/>
                </a:solidFill>
                <a:ea typeface="+mn-lt"/>
                <a:cs typeface="+mn-lt"/>
                <a:hlinkClick r:id="rId14"/>
              </a:rPr>
              <a:t> Library, </a:t>
            </a:r>
            <a:r>
              <a:rPr lang="nl-NL" sz="1000" err="1">
                <a:solidFill>
                  <a:srgbClr val="AD1F85"/>
                </a:solidFill>
                <a:ea typeface="+mn-lt"/>
                <a:cs typeface="+mn-lt"/>
                <a:hlinkClick r:id="rId14"/>
              </a:rPr>
              <a:t>Shelf</a:t>
            </a:r>
            <a:r>
              <a:rPr lang="nl-NL" sz="1000">
                <a:solidFill>
                  <a:srgbClr val="AD1F85"/>
                </a:solidFill>
                <a:ea typeface="+mn-lt"/>
                <a:cs typeface="+mn-lt"/>
                <a:hlinkClick r:id="rId14"/>
              </a:rPr>
              <a:t> 5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" </a:t>
            </a:r>
            <a:r>
              <a:rPr lang="nl-NL" sz="1000" err="1">
                <a:solidFill>
                  <a:srgbClr val="232323"/>
                </a:solidFill>
                <a:ea typeface="+mn-lt"/>
                <a:cs typeface="+mn-lt"/>
              </a:rPr>
              <a:t>by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 </a:t>
            </a:r>
            <a:r>
              <a:rPr lang="nl-NL" sz="1000" err="1">
                <a:solidFill>
                  <a:srgbClr val="AD1F85"/>
                </a:solidFill>
                <a:ea typeface="+mn-lt"/>
                <a:cs typeface="+mn-lt"/>
                <a:hlinkClick r:id="rId15"/>
              </a:rPr>
              <a:t>eloquentlight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 is </a:t>
            </a:r>
            <a:r>
              <a:rPr lang="nl-NL" sz="1000" err="1">
                <a:solidFill>
                  <a:srgbClr val="232323"/>
                </a:solidFill>
                <a:ea typeface="+mn-lt"/>
                <a:cs typeface="+mn-lt"/>
              </a:rPr>
              <a:t>licensed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 </a:t>
            </a:r>
            <a:r>
              <a:rPr lang="nl-NL" sz="1000" err="1">
                <a:solidFill>
                  <a:srgbClr val="232323"/>
                </a:solidFill>
                <a:ea typeface="+mn-lt"/>
                <a:cs typeface="+mn-lt"/>
              </a:rPr>
              <a:t>under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 </a:t>
            </a:r>
            <a:r>
              <a:rPr lang="nl-NL" sz="1000">
                <a:solidFill>
                  <a:srgbClr val="AD1F85"/>
                </a:solidFill>
                <a:ea typeface="+mn-lt"/>
                <a:cs typeface="+mn-lt"/>
                <a:hlinkClick r:id="rId16"/>
              </a:rPr>
              <a:t>CC BY 2.0</a:t>
            </a:r>
            <a:r>
              <a:rPr lang="nl-NL" sz="1000">
                <a:solidFill>
                  <a:srgbClr val="232323"/>
                </a:solidFill>
                <a:ea typeface="+mn-lt"/>
                <a:cs typeface="+mn-lt"/>
              </a:rPr>
              <a:t>.</a:t>
            </a:r>
            <a:endParaRPr lang="nl-NL" sz="1000">
              <a:solidFill>
                <a:srgbClr val="000000"/>
              </a:solidFill>
              <a:ea typeface="+mn-lt"/>
              <a:cs typeface="+mn-lt"/>
            </a:endParaRPr>
          </a:p>
        </p:txBody>
      </p:sp>
      <p:pic>
        <p:nvPicPr>
          <p:cNvPr id="6" name="Afbeelding 5" descr="Afbeelding met symbool, logo&#10;&#10;Door AI gegenereerde inhoud is mogelijk onjuist.">
            <a:extLst>
              <a:ext uri="{FF2B5EF4-FFF2-40B4-BE49-F238E27FC236}">
                <a16:creationId xmlns:a16="http://schemas.microsoft.com/office/drawing/2014/main" id="{ABBD4D8D-2AD1-2E3A-DBCA-F8C64C630D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3412" y="6171321"/>
            <a:ext cx="335517" cy="335517"/>
          </a:xfrm>
          <a:prstGeom prst="rect">
            <a:avLst/>
          </a:prstGeom>
        </p:spPr>
      </p:pic>
      <p:pic>
        <p:nvPicPr>
          <p:cNvPr id="9" name="Afbeelding 8" descr="Afbeelding met symbool, Graphics, cirkel, wit&#10;&#10;Door AI gegenereerde inhoud is mogelijk onjuist.">
            <a:extLst>
              <a:ext uri="{FF2B5EF4-FFF2-40B4-BE49-F238E27FC236}">
                <a16:creationId xmlns:a16="http://schemas.microsoft.com/office/drawing/2014/main" id="{0C838BF2-11CB-4C4C-5BD1-BFA87FD9AC1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895" y="6171321"/>
            <a:ext cx="335517" cy="335517"/>
          </a:xfrm>
          <a:prstGeom prst="rect">
            <a:avLst/>
          </a:prstGeom>
        </p:spPr>
      </p:pic>
      <p:pic>
        <p:nvPicPr>
          <p:cNvPr id="5" name="Tijdelijke aanduiding voor inhoud 3" descr="Afbeelding met patroon, plein, Graphics, Lettertype&#10;&#10;Door AI gegenereerde inhoud is mogelijk onjuist.">
            <a:extLst>
              <a:ext uri="{FF2B5EF4-FFF2-40B4-BE49-F238E27FC236}">
                <a16:creationId xmlns:a16="http://schemas.microsoft.com/office/drawing/2014/main" id="{66BF4C8C-58D5-587F-65DE-7AC670FE3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9"/>
          <a:stretch>
            <a:fillRect/>
          </a:stretch>
        </p:blipFill>
        <p:spPr>
          <a:xfrm>
            <a:off x="10052754" y="4147161"/>
            <a:ext cx="1768416" cy="18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17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3657A1-278E-B2D3-F4CE-A51925C2F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Verbindingslijn 3">
            <a:extLst>
              <a:ext uri="{FF2B5EF4-FFF2-40B4-BE49-F238E27FC236}">
                <a16:creationId xmlns:a16="http://schemas.microsoft.com/office/drawing/2014/main" id="{4649B3D2-0546-E47D-B670-8D6CD42597A1}"/>
              </a:ext>
            </a:extLst>
          </p:cNvPr>
          <p:cNvSpPr/>
          <p:nvPr/>
        </p:nvSpPr>
        <p:spPr>
          <a:xfrm>
            <a:off x="2375662" y="1729986"/>
            <a:ext cx="3475177" cy="3594135"/>
          </a:xfrm>
          <a:prstGeom prst="flowChartConnector">
            <a:avLst/>
          </a:prstGeom>
          <a:solidFill>
            <a:srgbClr val="D11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3200" b="1"/>
              <a:t>B-OOO</a:t>
            </a: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B16C0018-4E38-8174-DB1F-AE0F8E8E5509}"/>
              </a:ext>
            </a:extLst>
          </p:cNvPr>
          <p:cNvSpPr/>
          <p:nvPr/>
        </p:nvSpPr>
        <p:spPr>
          <a:xfrm>
            <a:off x="8388258" y="2508749"/>
            <a:ext cx="2161309" cy="476288"/>
          </a:xfrm>
          <a:prstGeom prst="roundRect">
            <a:avLst/>
          </a:prstGeom>
          <a:solidFill>
            <a:srgbClr val="D11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/>
              <a:t>Signaleren</a:t>
            </a: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3A4D2904-8787-DB91-4CEA-441C05B484D0}"/>
              </a:ext>
            </a:extLst>
          </p:cNvPr>
          <p:cNvSpPr/>
          <p:nvPr/>
        </p:nvSpPr>
        <p:spPr>
          <a:xfrm>
            <a:off x="8388258" y="3340148"/>
            <a:ext cx="2161309" cy="476288"/>
          </a:xfrm>
          <a:prstGeom prst="roundRect">
            <a:avLst/>
          </a:prstGeom>
          <a:solidFill>
            <a:srgbClr val="D11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/>
              <a:t>Kennisdelen</a:t>
            </a: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1603DA7B-ACC4-574D-7C2D-A90ACA156A08}"/>
              </a:ext>
            </a:extLst>
          </p:cNvPr>
          <p:cNvSpPr/>
          <p:nvPr/>
        </p:nvSpPr>
        <p:spPr>
          <a:xfrm>
            <a:off x="8388258" y="4107766"/>
            <a:ext cx="2161309" cy="476288"/>
          </a:xfrm>
          <a:prstGeom prst="roundRect">
            <a:avLst/>
          </a:prstGeom>
          <a:solidFill>
            <a:srgbClr val="D11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/>
              <a:t>Professionaliseren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BF1996BC-C87A-2376-7A43-71CE0588DE6C}"/>
              </a:ext>
            </a:extLst>
          </p:cNvPr>
          <p:cNvSpPr/>
          <p:nvPr/>
        </p:nvSpPr>
        <p:spPr>
          <a:xfrm>
            <a:off x="8388258" y="1003465"/>
            <a:ext cx="2161309" cy="1264722"/>
          </a:xfrm>
          <a:prstGeom prst="roundRect">
            <a:avLst/>
          </a:prstGeom>
          <a:solidFill>
            <a:srgbClr val="D11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400"/>
              <a:t>SHB-UKB-SURF-Werkgroep Bibliotheken  Open en Online Onderwijs (B-OOO)</a:t>
            </a:r>
          </a:p>
        </p:txBody>
      </p:sp>
      <p:sp>
        <p:nvSpPr>
          <p:cNvPr id="55" name="Stroomdiagram: Verbindingslijn 54">
            <a:extLst>
              <a:ext uri="{FF2B5EF4-FFF2-40B4-BE49-F238E27FC236}">
                <a16:creationId xmlns:a16="http://schemas.microsoft.com/office/drawing/2014/main" id="{7475F0E8-7FC5-4A5B-A38A-086C92D4FDB0}"/>
              </a:ext>
            </a:extLst>
          </p:cNvPr>
          <p:cNvSpPr/>
          <p:nvPr/>
        </p:nvSpPr>
        <p:spPr>
          <a:xfrm>
            <a:off x="5213328" y="5105013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Stroomdiagram: Verbindingslijn 1">
            <a:extLst>
              <a:ext uri="{FF2B5EF4-FFF2-40B4-BE49-F238E27FC236}">
                <a16:creationId xmlns:a16="http://schemas.microsoft.com/office/drawing/2014/main" id="{83E9CCB9-3A4B-B153-CA91-E3A63ADE6FE6}"/>
              </a:ext>
            </a:extLst>
          </p:cNvPr>
          <p:cNvSpPr/>
          <p:nvPr/>
        </p:nvSpPr>
        <p:spPr>
          <a:xfrm>
            <a:off x="1637934" y="5025213"/>
            <a:ext cx="1562990" cy="1480668"/>
          </a:xfrm>
          <a:prstGeom prst="flowChartConnector">
            <a:avLst/>
          </a:prstGeom>
          <a:solidFill>
            <a:srgbClr val="E323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/>
              <a:t>AI-IL-AIP</a:t>
            </a:r>
          </a:p>
        </p:txBody>
      </p:sp>
      <p:sp>
        <p:nvSpPr>
          <p:cNvPr id="3" name="Stroomdiagram: Verbindingslijn 2">
            <a:extLst>
              <a:ext uri="{FF2B5EF4-FFF2-40B4-BE49-F238E27FC236}">
                <a16:creationId xmlns:a16="http://schemas.microsoft.com/office/drawing/2014/main" id="{B08C09D7-5CFE-0D88-23E0-EE1F63B9FE1F}"/>
              </a:ext>
            </a:extLst>
          </p:cNvPr>
          <p:cNvSpPr/>
          <p:nvPr/>
        </p:nvSpPr>
        <p:spPr>
          <a:xfrm>
            <a:off x="1920162" y="4462280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Stroomdiagram: Verbindingslijn 9">
            <a:extLst>
              <a:ext uri="{FF2B5EF4-FFF2-40B4-BE49-F238E27FC236}">
                <a16:creationId xmlns:a16="http://schemas.microsoft.com/office/drawing/2014/main" id="{4309951A-A019-5ADB-6C06-9607381FFC51}"/>
              </a:ext>
            </a:extLst>
          </p:cNvPr>
          <p:cNvSpPr/>
          <p:nvPr/>
        </p:nvSpPr>
        <p:spPr>
          <a:xfrm>
            <a:off x="2304475" y="1977500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Stroomdiagram: Verbindingslijn 10">
            <a:extLst>
              <a:ext uri="{FF2B5EF4-FFF2-40B4-BE49-F238E27FC236}">
                <a16:creationId xmlns:a16="http://schemas.microsoft.com/office/drawing/2014/main" id="{F7A0F82E-BFE5-8002-2A97-78349FD97184}"/>
              </a:ext>
            </a:extLst>
          </p:cNvPr>
          <p:cNvSpPr/>
          <p:nvPr/>
        </p:nvSpPr>
        <p:spPr>
          <a:xfrm>
            <a:off x="5749941" y="547269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Stroomdiagram: Verbindingslijn 11">
            <a:extLst>
              <a:ext uri="{FF2B5EF4-FFF2-40B4-BE49-F238E27FC236}">
                <a16:creationId xmlns:a16="http://schemas.microsoft.com/office/drawing/2014/main" id="{D27CF402-6D29-9DC8-1B6E-7E11B8FE8CB1}"/>
              </a:ext>
            </a:extLst>
          </p:cNvPr>
          <p:cNvSpPr/>
          <p:nvPr/>
        </p:nvSpPr>
        <p:spPr>
          <a:xfrm>
            <a:off x="4173032" y="5389934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Stroomdiagram: Verbindingslijn 12">
            <a:extLst>
              <a:ext uri="{FF2B5EF4-FFF2-40B4-BE49-F238E27FC236}">
                <a16:creationId xmlns:a16="http://schemas.microsoft.com/office/drawing/2014/main" id="{5E0978C1-BA6F-AA8F-F327-6334375418B9}"/>
              </a:ext>
            </a:extLst>
          </p:cNvPr>
          <p:cNvSpPr/>
          <p:nvPr/>
        </p:nvSpPr>
        <p:spPr>
          <a:xfrm>
            <a:off x="3377901" y="2428074"/>
            <a:ext cx="457200" cy="457200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Stroomdiagram: Verbindingslijn 15">
            <a:extLst>
              <a:ext uri="{FF2B5EF4-FFF2-40B4-BE49-F238E27FC236}">
                <a16:creationId xmlns:a16="http://schemas.microsoft.com/office/drawing/2014/main" id="{EA9DD421-ADBD-5B5C-4233-3E1B9F7CBDFC}"/>
              </a:ext>
            </a:extLst>
          </p:cNvPr>
          <p:cNvSpPr/>
          <p:nvPr/>
        </p:nvSpPr>
        <p:spPr>
          <a:xfrm>
            <a:off x="5882034" y="4462800"/>
            <a:ext cx="1562990" cy="1480668"/>
          </a:xfrm>
          <a:prstGeom prst="flowChartConnector">
            <a:avLst/>
          </a:prstGeom>
          <a:solidFill>
            <a:srgbClr val="E323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/>
              <a:t>CTL</a:t>
            </a:r>
          </a:p>
        </p:txBody>
      </p:sp>
      <p:sp>
        <p:nvSpPr>
          <p:cNvPr id="17" name="Stroomdiagram: Verbindingslijn 16">
            <a:extLst>
              <a:ext uri="{FF2B5EF4-FFF2-40B4-BE49-F238E27FC236}">
                <a16:creationId xmlns:a16="http://schemas.microsoft.com/office/drawing/2014/main" id="{038C8E1E-6019-EB8B-A135-E84F1A379ABB}"/>
              </a:ext>
            </a:extLst>
          </p:cNvPr>
          <p:cNvSpPr/>
          <p:nvPr/>
        </p:nvSpPr>
        <p:spPr>
          <a:xfrm>
            <a:off x="3193731" y="504823"/>
            <a:ext cx="1562990" cy="1480668"/>
          </a:xfrm>
          <a:prstGeom prst="flowChartConnector">
            <a:avLst/>
          </a:prstGeom>
          <a:solidFill>
            <a:srgbClr val="E323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/>
              <a:t>SHB/UKB/SURF</a:t>
            </a:r>
          </a:p>
        </p:txBody>
      </p:sp>
      <p:sp>
        <p:nvSpPr>
          <p:cNvPr id="19" name="Stroomdiagram: Verbindingslijn 18">
            <a:extLst>
              <a:ext uri="{FF2B5EF4-FFF2-40B4-BE49-F238E27FC236}">
                <a16:creationId xmlns:a16="http://schemas.microsoft.com/office/drawing/2014/main" id="{7A237775-7192-8D91-9538-DBC28622D07B}"/>
              </a:ext>
            </a:extLst>
          </p:cNvPr>
          <p:cNvSpPr/>
          <p:nvPr/>
        </p:nvSpPr>
        <p:spPr>
          <a:xfrm>
            <a:off x="1189340" y="2428095"/>
            <a:ext cx="1562990" cy="1480668"/>
          </a:xfrm>
          <a:prstGeom prst="flowChartConnector">
            <a:avLst/>
          </a:prstGeom>
          <a:solidFill>
            <a:srgbClr val="F7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/>
              <a:t>ENOEL</a:t>
            </a:r>
          </a:p>
        </p:txBody>
      </p:sp>
      <p:sp>
        <p:nvSpPr>
          <p:cNvPr id="20" name="Stroomdiagram: Verbindingslijn 19">
            <a:extLst>
              <a:ext uri="{FF2B5EF4-FFF2-40B4-BE49-F238E27FC236}">
                <a16:creationId xmlns:a16="http://schemas.microsoft.com/office/drawing/2014/main" id="{B0F79FA7-11D8-D5F6-E2E9-EE074F6F15D5}"/>
              </a:ext>
            </a:extLst>
          </p:cNvPr>
          <p:cNvSpPr/>
          <p:nvPr/>
        </p:nvSpPr>
        <p:spPr>
          <a:xfrm>
            <a:off x="5801095" y="1389943"/>
            <a:ext cx="1727342" cy="1779490"/>
          </a:xfrm>
          <a:prstGeom prst="flowChartConnector">
            <a:avLst/>
          </a:prstGeom>
          <a:solidFill>
            <a:srgbClr val="F79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600"/>
          </a:p>
          <a:p>
            <a:pPr algn="ctr"/>
            <a:r>
              <a:rPr lang="nl-NL" sz="1600" err="1"/>
              <a:t>Npuls</a:t>
            </a:r>
          </a:p>
          <a:p>
            <a:pPr algn="ctr"/>
            <a:endParaRPr lang="nl-NL" sz="1600"/>
          </a:p>
        </p:txBody>
      </p:sp>
      <p:sp>
        <p:nvSpPr>
          <p:cNvPr id="21" name="Stroomdiagram: Verbindingslijn 20">
            <a:extLst>
              <a:ext uri="{FF2B5EF4-FFF2-40B4-BE49-F238E27FC236}">
                <a16:creationId xmlns:a16="http://schemas.microsoft.com/office/drawing/2014/main" id="{8A57EA2B-999F-BC14-EB4D-94CE639B9EE3}"/>
              </a:ext>
            </a:extLst>
          </p:cNvPr>
          <p:cNvSpPr/>
          <p:nvPr/>
        </p:nvSpPr>
        <p:spPr>
          <a:xfrm>
            <a:off x="4285674" y="2262419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Stroomdiagram: Verbindingslijn 21">
            <a:extLst>
              <a:ext uri="{FF2B5EF4-FFF2-40B4-BE49-F238E27FC236}">
                <a16:creationId xmlns:a16="http://schemas.microsoft.com/office/drawing/2014/main" id="{142F72C4-FAE3-9FF0-68DE-A89630FCCD50}"/>
              </a:ext>
            </a:extLst>
          </p:cNvPr>
          <p:cNvSpPr/>
          <p:nvPr/>
        </p:nvSpPr>
        <p:spPr>
          <a:xfrm>
            <a:off x="6094595" y="3408731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Stroomdiagram: Verbindingslijn 22">
            <a:extLst>
              <a:ext uri="{FF2B5EF4-FFF2-40B4-BE49-F238E27FC236}">
                <a16:creationId xmlns:a16="http://schemas.microsoft.com/office/drawing/2014/main" id="{9838673D-6EA5-F405-84C7-DC51B296FCB6}"/>
              </a:ext>
            </a:extLst>
          </p:cNvPr>
          <p:cNvSpPr/>
          <p:nvPr/>
        </p:nvSpPr>
        <p:spPr>
          <a:xfrm>
            <a:off x="3715830" y="4859844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Stroomdiagram: Verbindingslijn 24">
            <a:extLst>
              <a:ext uri="{FF2B5EF4-FFF2-40B4-BE49-F238E27FC236}">
                <a16:creationId xmlns:a16="http://schemas.microsoft.com/office/drawing/2014/main" id="{2305E18F-2E18-2CD6-906F-B212F4675401}"/>
              </a:ext>
            </a:extLst>
          </p:cNvPr>
          <p:cNvSpPr/>
          <p:nvPr/>
        </p:nvSpPr>
        <p:spPr>
          <a:xfrm>
            <a:off x="6333134" y="4117723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Stroomdiagram: Verbindingslijn 25">
            <a:extLst>
              <a:ext uri="{FF2B5EF4-FFF2-40B4-BE49-F238E27FC236}">
                <a16:creationId xmlns:a16="http://schemas.microsoft.com/office/drawing/2014/main" id="{59645B42-B189-D566-329E-F75203E4BF5F}"/>
              </a:ext>
            </a:extLst>
          </p:cNvPr>
          <p:cNvSpPr/>
          <p:nvPr/>
        </p:nvSpPr>
        <p:spPr>
          <a:xfrm>
            <a:off x="3192369" y="5025497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Stroomdiagram: Verbindingslijn 26">
            <a:extLst>
              <a:ext uri="{FF2B5EF4-FFF2-40B4-BE49-F238E27FC236}">
                <a16:creationId xmlns:a16="http://schemas.microsoft.com/office/drawing/2014/main" id="{5E961255-3388-632C-0D13-4FFF6349C30C}"/>
              </a:ext>
            </a:extLst>
          </p:cNvPr>
          <p:cNvSpPr/>
          <p:nvPr/>
        </p:nvSpPr>
        <p:spPr>
          <a:xfrm>
            <a:off x="2417117" y="4117723"/>
            <a:ext cx="238540" cy="245166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Stroomdiagram: Verbindingslijn 5">
            <a:extLst>
              <a:ext uri="{FF2B5EF4-FFF2-40B4-BE49-F238E27FC236}">
                <a16:creationId xmlns:a16="http://schemas.microsoft.com/office/drawing/2014/main" id="{58F1E9E2-A44E-F640-1A34-DBC06E3F308F}"/>
              </a:ext>
            </a:extLst>
          </p:cNvPr>
          <p:cNvSpPr/>
          <p:nvPr/>
        </p:nvSpPr>
        <p:spPr>
          <a:xfrm>
            <a:off x="6965734" y="900319"/>
            <a:ext cx="872835" cy="913838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100"/>
              <a:t>XR</a:t>
            </a:r>
          </a:p>
        </p:txBody>
      </p:sp>
      <p:sp>
        <p:nvSpPr>
          <p:cNvPr id="7" name="Stroomdiagram: Verbindingslijn 6">
            <a:extLst>
              <a:ext uri="{FF2B5EF4-FFF2-40B4-BE49-F238E27FC236}">
                <a16:creationId xmlns:a16="http://schemas.microsoft.com/office/drawing/2014/main" id="{358DDAD2-E978-35AB-F5DD-23DD7995520D}"/>
              </a:ext>
            </a:extLst>
          </p:cNvPr>
          <p:cNvSpPr/>
          <p:nvPr/>
        </p:nvSpPr>
        <p:spPr>
          <a:xfrm>
            <a:off x="7215311" y="2384503"/>
            <a:ext cx="872834" cy="849744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100"/>
              <a:t>CAR</a:t>
            </a:r>
          </a:p>
        </p:txBody>
      </p:sp>
      <p:sp>
        <p:nvSpPr>
          <p:cNvPr id="8" name="Stroomdiagram: Verbindingslijn 7">
            <a:extLst>
              <a:ext uri="{FF2B5EF4-FFF2-40B4-BE49-F238E27FC236}">
                <a16:creationId xmlns:a16="http://schemas.microsoft.com/office/drawing/2014/main" id="{D2D3A341-E83E-6C57-FDD3-B3D62E330A61}"/>
              </a:ext>
            </a:extLst>
          </p:cNvPr>
          <p:cNvSpPr/>
          <p:nvPr/>
        </p:nvSpPr>
        <p:spPr>
          <a:xfrm>
            <a:off x="6095401" y="3007958"/>
            <a:ext cx="872835" cy="849745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100"/>
              <a:t>Hub DL</a:t>
            </a:r>
          </a:p>
        </p:txBody>
      </p:sp>
      <p:sp>
        <p:nvSpPr>
          <p:cNvPr id="9" name="Stroomdiagram: Verbindingslijn 8">
            <a:extLst>
              <a:ext uri="{FF2B5EF4-FFF2-40B4-BE49-F238E27FC236}">
                <a16:creationId xmlns:a16="http://schemas.microsoft.com/office/drawing/2014/main" id="{E9CAC893-F0B2-FC47-1DF4-ECA8BA0AA088}"/>
              </a:ext>
            </a:extLst>
          </p:cNvPr>
          <p:cNvSpPr/>
          <p:nvPr/>
        </p:nvSpPr>
        <p:spPr>
          <a:xfrm>
            <a:off x="5021675" y="1003474"/>
            <a:ext cx="1218657" cy="1204415"/>
          </a:xfrm>
          <a:prstGeom prst="flowChartConnector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100" err="1"/>
              <a:t>Gebruikers-groep</a:t>
            </a:r>
            <a:endParaRPr lang="nl-NL" sz="1100"/>
          </a:p>
        </p:txBody>
      </p:sp>
    </p:spTree>
    <p:extLst>
      <p:ext uri="{BB962C8B-B14F-4D97-AF65-F5344CB8AC3E}">
        <p14:creationId xmlns:p14="http://schemas.microsoft.com/office/powerpoint/2010/main" val="127520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BD684-A49B-C523-43EF-90BCCBD3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AA9FB6-144C-0CF6-FBD0-48B635F0C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9311"/>
            <a:ext cx="10515600" cy="52232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1800" b="1"/>
              <a:t>SHB</a:t>
            </a:r>
            <a:r>
              <a:rPr lang="nl-NL" sz="1800"/>
              <a:t>: Kennisnetwerk Hogeschoolbibliotheken</a:t>
            </a:r>
          </a:p>
          <a:p>
            <a:r>
              <a:rPr lang="nl-NL" sz="1800" b="1"/>
              <a:t>UKB</a:t>
            </a:r>
            <a:r>
              <a:rPr lang="nl-NL" sz="1800"/>
              <a:t>: Samenwerkingsverband Universiteitsbibliotheken en Koninklijke Bibliotheek</a:t>
            </a:r>
          </a:p>
          <a:p>
            <a:r>
              <a:rPr lang="nl-NL" sz="1800" b="1"/>
              <a:t>SURF</a:t>
            </a:r>
            <a:r>
              <a:rPr lang="nl-NL" sz="1800"/>
              <a:t>: ICT-coöperatie van Nederlandse onderwijs- en onderzoeksinstellingen</a:t>
            </a:r>
          </a:p>
          <a:p>
            <a:r>
              <a:rPr lang="nl-NL" sz="1800" b="1"/>
              <a:t>Landelijke programma's -&gt; Npuls</a:t>
            </a:r>
            <a:r>
              <a:rPr lang="nl-NL" sz="1800"/>
              <a:t>: Nationaal Groeifonds, grootschalig landelijk innovatieprogramma om het onderwijs toekomstbestendig te maken</a:t>
            </a:r>
            <a:br>
              <a:rPr lang="nl-NL" sz="1800"/>
            </a:br>
            <a:r>
              <a:rPr lang="nl-NL" sz="1600"/>
              <a:t>- Community XR (extended reality)</a:t>
            </a:r>
            <a:br>
              <a:rPr lang="nl-NL" sz="1600"/>
            </a:br>
            <a:r>
              <a:rPr lang="nl-NL" sz="1600"/>
              <a:t>- Contentadviesraad (CAR)</a:t>
            </a:r>
            <a:br>
              <a:rPr lang="nl-NL" sz="1600"/>
            </a:br>
            <a:r>
              <a:rPr lang="nl-NL" sz="1600"/>
              <a:t>- domein doorlopend het beste onderwijs (DHBO)</a:t>
            </a:r>
            <a:br>
              <a:rPr lang="nl-NL" sz="1600"/>
            </a:br>
            <a:r>
              <a:rPr lang="nl-NL" sz="1600"/>
              <a:t>- Gebruikersgroep SURFdiensten digitale –open- leermaterialen</a:t>
            </a:r>
            <a:endParaRPr lang="nl-NL"/>
          </a:p>
          <a:p>
            <a:r>
              <a:rPr lang="nl-NL" sz="1800" b="1"/>
              <a:t>Enoel</a:t>
            </a:r>
            <a:r>
              <a:rPr lang="nl-NL" sz="1800"/>
              <a:t>: European Network of Open Education Librarians</a:t>
            </a:r>
          </a:p>
          <a:p>
            <a:r>
              <a:rPr lang="nl-NL" sz="1800" b="1"/>
              <a:t>Werkgroepen Auteursrechten </a:t>
            </a:r>
            <a:r>
              <a:rPr lang="nl-NL" sz="1800"/>
              <a:t>(van SHB en UKB)</a:t>
            </a:r>
          </a:p>
          <a:p>
            <a:r>
              <a:rPr lang="nl-NL" sz="1800" b="1"/>
              <a:t>AI:</a:t>
            </a:r>
            <a:r>
              <a:rPr lang="nl-NL" sz="1800"/>
              <a:t> Netwerk AI (SHB/UKB)</a:t>
            </a:r>
          </a:p>
          <a:p>
            <a:r>
              <a:rPr lang="nl-NL" sz="1800" b="1"/>
              <a:t>IL</a:t>
            </a:r>
            <a:r>
              <a:rPr lang="nl-NL" sz="1800"/>
              <a:t>: Werkgroep Information Literacy (SHB/UKB)</a:t>
            </a:r>
          </a:p>
          <a:p>
            <a:r>
              <a:rPr lang="nl-NL" sz="1800" b="1"/>
              <a:t>CTL: </a:t>
            </a:r>
            <a:r>
              <a:rPr lang="nl-NL" sz="1800"/>
              <a:t>Centers for Teaching and Learning</a:t>
            </a:r>
          </a:p>
          <a:p>
            <a:r>
              <a:rPr lang="nl-NL" sz="1600"/>
              <a:t>….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5" name="Title 743">
            <a:extLst>
              <a:ext uri="{FF2B5EF4-FFF2-40B4-BE49-F238E27FC236}">
                <a16:creationId xmlns:a16="http://schemas.microsoft.com/office/drawing/2014/main" id="{C4CD35F8-4F46-474F-6636-8955B9C1BB0D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10515600" cy="941003"/>
          </a:xfrm>
          <a:prstGeom prst="roundRect">
            <a:avLst/>
          </a:prstGeom>
          <a:solidFill>
            <a:srgbClr val="D11C5D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>
              <a:solidFill>
                <a:schemeClr val="bg1"/>
              </a:solidFill>
              <a:ea typeface="+mj-lt"/>
              <a:cs typeface="+mj-lt"/>
            </a:endParaRPr>
          </a:p>
          <a:p>
            <a:r>
              <a:rPr lang="nl-NL">
                <a:solidFill>
                  <a:schemeClr val="bg1"/>
                </a:solidFill>
                <a:ea typeface="+mj-lt"/>
                <a:cs typeface="+mj-lt"/>
              </a:rPr>
              <a:t> Kennispartners </a:t>
            </a:r>
            <a:endParaRPr lang="nl-NL">
              <a:solidFill>
                <a:schemeClr val="bg1"/>
              </a:solidFill>
            </a:endParaRPr>
          </a:p>
          <a:p>
            <a:endParaRPr lang="nl-NL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53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3D1B5F-D000-8419-5A7F-67F155676A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093220"/>
              </p:ext>
            </p:extLst>
          </p:nvPr>
        </p:nvGraphicFramePr>
        <p:xfrm>
          <a:off x="838200" y="217068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44" name="Title 743">
            <a:extLst>
              <a:ext uri="{FF2B5EF4-FFF2-40B4-BE49-F238E27FC236}">
                <a16:creationId xmlns:a16="http://schemas.microsoft.com/office/drawing/2014/main" id="{54B4E3E1-E755-4E0E-3491-7845DF916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6825"/>
          </a:xfrm>
          <a:prstGeom prst="roundRect">
            <a:avLst/>
          </a:prstGeom>
          <a:solidFill>
            <a:srgbClr val="D11C5D"/>
          </a:solidFill>
        </p:spPr>
        <p:txBody>
          <a:bodyPr/>
          <a:lstStyle/>
          <a:p>
            <a:r>
              <a:rPr lang="nl-NL" b="1">
                <a:solidFill>
                  <a:schemeClr val="bg1"/>
                </a:solidFill>
              </a:rPr>
              <a:t> B-OOO</a:t>
            </a:r>
          </a:p>
        </p:txBody>
      </p:sp>
    </p:spTree>
    <p:extLst>
      <p:ext uri="{BB962C8B-B14F-4D97-AF65-F5344CB8AC3E}">
        <p14:creationId xmlns:p14="http://schemas.microsoft.com/office/powerpoint/2010/main" val="369466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E5F8E-DEFB-B12A-4409-6062D9AFC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F5E46-629E-0AE6-1079-71B741C9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50A208-9D1A-8767-2EFF-A385D9958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8125"/>
            <a:ext cx="10526183" cy="31130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nl-NL" sz="1800"/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Organiseren van </a:t>
            </a:r>
            <a:r>
              <a:rPr lang="nl-NL" sz="1800" err="1"/>
              <a:t>webinars</a:t>
            </a:r>
            <a:r>
              <a:rPr lang="nl-NL" sz="1800"/>
              <a:t>, workshops en kennissessies (ca. vijfmaal per jaar), die vallen onder de volgende thema's: auteursrecht, open </a:t>
            </a:r>
            <a:r>
              <a:rPr lang="nl-NL" sz="1800" err="1"/>
              <a:t>education</a:t>
            </a:r>
            <a:r>
              <a:rPr lang="nl-NL" sz="1800"/>
              <a:t>, beheer delen en creëren van materiaal, promotie van open </a:t>
            </a:r>
            <a:r>
              <a:rPr lang="nl-NL" sz="1800" err="1"/>
              <a:t>education</a:t>
            </a:r>
            <a:r>
              <a:rPr lang="nl-NL" sz="1800"/>
              <a:t>, open tekstboeken en AI – aangeboden via </a:t>
            </a:r>
            <a:r>
              <a:rPr lang="nl-NL" sz="1800">
                <a:hlinkClick r:id="rId2"/>
              </a:rPr>
              <a:t>Community edusources</a:t>
            </a:r>
            <a:r>
              <a:rPr lang="nl-NL" sz="1800"/>
              <a:t> </a:t>
            </a:r>
            <a:r>
              <a:rPr lang="nl-NL" sz="1800" i="1"/>
              <a:t>k, p</a:t>
            </a:r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Overleg met kennispartners </a:t>
            </a:r>
            <a:r>
              <a:rPr lang="nl-NL" sz="1800" i="1"/>
              <a:t>s, k</a:t>
            </a:r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B-OOO-overleg met liaisons (twee- tot driemaal per jaar) </a:t>
            </a:r>
            <a:r>
              <a:rPr lang="nl-NL" sz="1800" i="1"/>
              <a:t>s, k</a:t>
            </a:r>
            <a:endParaRPr lang="nl-NL" sz="1800"/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B-OOO-overleg met kernteam (drie maal per jaar) </a:t>
            </a:r>
            <a:r>
              <a:rPr lang="nl-NL" sz="1800" i="1"/>
              <a:t>s, k, p</a:t>
            </a:r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Updaten van SURF-</a:t>
            </a:r>
            <a:r>
              <a:rPr lang="nl-NL" sz="1800" err="1"/>
              <a:t>teamsomgeving</a:t>
            </a:r>
            <a:r>
              <a:rPr lang="nl-NL" sz="1800"/>
              <a:t> ten behoeve van binnen- en buitenring </a:t>
            </a:r>
            <a:r>
              <a:rPr lang="nl-NL" sz="1800" i="1"/>
              <a:t>k</a:t>
            </a:r>
          </a:p>
          <a:p>
            <a:pPr>
              <a:buFont typeface="Wingdings,Sans-Serif" panose="020B0604020202020204" pitchFamily="34" charset="0"/>
              <a:buChar char="Ø"/>
            </a:pPr>
            <a:r>
              <a:rPr lang="nl-NL" sz="1800"/>
              <a:t>Actualiseren van website ten behoeve van alle mogelijk geïnteresseerden (</a:t>
            </a:r>
            <a:r>
              <a:rPr lang="nl-NL" sz="1800">
                <a:ea typeface="+mn-lt"/>
                <a:cs typeface="+mn-lt"/>
                <a:hlinkClick r:id="rId3"/>
              </a:rPr>
              <a:t>SHB/UKB/SURF Werkgroep Bibliotheken en Open &amp; Online Onderwijs - SHB</a:t>
            </a:r>
            <a:r>
              <a:rPr lang="nl-NL" sz="1800">
                <a:ea typeface="+mn-lt"/>
                <a:cs typeface="+mn-lt"/>
              </a:rPr>
              <a:t>)</a:t>
            </a:r>
            <a:r>
              <a:rPr lang="nl-NL" sz="1800" i="1">
                <a:ea typeface="+mn-lt"/>
                <a:cs typeface="+mn-lt"/>
              </a:rPr>
              <a:t> k</a:t>
            </a:r>
            <a:r>
              <a:rPr lang="nl-NL" sz="180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5" name="Title 743">
            <a:extLst>
              <a:ext uri="{FF2B5EF4-FFF2-40B4-BE49-F238E27FC236}">
                <a16:creationId xmlns:a16="http://schemas.microsoft.com/office/drawing/2014/main" id="{5BF835A2-41DA-8FEC-CB0B-4472EEF97895}"/>
              </a:ext>
            </a:extLst>
          </p:cNvPr>
          <p:cNvSpPr txBox="1">
            <a:spLocks/>
          </p:cNvSpPr>
          <p:nvPr/>
        </p:nvSpPr>
        <p:spPr>
          <a:xfrm>
            <a:off x="832449" y="460017"/>
            <a:ext cx="10529977" cy="1138657"/>
          </a:xfrm>
          <a:prstGeom prst="roundRect">
            <a:avLst/>
          </a:prstGeom>
          <a:solidFill>
            <a:srgbClr val="D11C5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>
                <a:solidFill>
                  <a:schemeClr val="bg1"/>
                </a:solidFill>
              </a:rPr>
              <a:t> B-OOO activiteiten 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B045F73C-2F45-A33A-8A86-5A7761D23C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113630"/>
              </p:ext>
            </p:extLst>
          </p:nvPr>
        </p:nvGraphicFramePr>
        <p:xfrm>
          <a:off x="831850" y="1717029"/>
          <a:ext cx="9531350" cy="1282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5608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3C88A1-FC6A-41AA-5BE5-3AA91937D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nl-NL" dirty="0" err="1">
                <a:ea typeface="+mn-lt"/>
                <a:cs typeface="+mn-lt"/>
              </a:rPr>
              <a:t>Skillset</a:t>
            </a:r>
            <a:r>
              <a:rPr lang="nl-NL" dirty="0">
                <a:ea typeface="+mn-lt"/>
                <a:cs typeface="+mn-lt"/>
              </a:rPr>
              <a:t> OER-</a:t>
            </a:r>
            <a:r>
              <a:rPr lang="nl-NL" dirty="0" err="1">
                <a:ea typeface="+mn-lt"/>
                <a:cs typeface="+mn-lt"/>
              </a:rPr>
              <a:t>librarian</a:t>
            </a:r>
            <a:r>
              <a:rPr lang="nl-NL" dirty="0">
                <a:ea typeface="+mn-lt"/>
                <a:cs typeface="+mn-lt"/>
              </a:rPr>
              <a:t> gepubliceerd </a:t>
            </a:r>
            <a:endParaRPr lang="en-US" dirty="0"/>
          </a:p>
          <a:p>
            <a:pPr>
              <a:buFont typeface="Wingdings" panose="020B0604020202020204" pitchFamily="34" charset="0"/>
              <a:buChar char="Ø"/>
            </a:pPr>
            <a:r>
              <a:rPr lang="nl-NL" dirty="0">
                <a:ea typeface="+mn-lt"/>
                <a:cs typeface="+mn-lt"/>
              </a:rPr>
              <a:t>Online Demonstraties OER Wizard en OER Discovery tool 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Online sessie relatie Open </a:t>
            </a:r>
            <a:r>
              <a:rPr lang="nl-NL" dirty="0" err="1"/>
              <a:t>Science</a:t>
            </a:r>
            <a:r>
              <a:rPr lang="nl-NL" dirty="0"/>
              <a:t> en Open </a:t>
            </a:r>
            <a:r>
              <a:rPr lang="nl-NL" dirty="0" err="1"/>
              <a:t>Education</a:t>
            </a:r>
            <a:r>
              <a:rPr lang="nl-NL" dirty="0"/>
              <a:t> (najaar)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Online sessie zoeken, collectievorming, contentcreatie met AI (najaar)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Online sessie Ondersteuning knelpunten samenstelling optimale mix van leermaterialen (najaar)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Koppeling impactscan aan rol bibliotheek (najaar)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Koppeling bibliotheek – CTL </a:t>
            </a:r>
            <a:r>
              <a:rPr lang="nl-NL" dirty="0" err="1"/>
              <a:t>Npuls</a:t>
            </a:r>
            <a:r>
              <a:rPr lang="nl-NL" dirty="0"/>
              <a:t> (via UKB-liaison)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nl-NL" dirty="0"/>
              <a:t>Samenwerking werkgroepen Auteursrechten, Information </a:t>
            </a:r>
            <a:r>
              <a:rPr lang="nl-NL" dirty="0" err="1"/>
              <a:t>Literacy</a:t>
            </a:r>
            <a:r>
              <a:rPr lang="nl-NL" dirty="0"/>
              <a:t> en </a:t>
            </a:r>
            <a:r>
              <a:rPr lang="nl-NL" dirty="0" err="1"/>
              <a:t>wg</a:t>
            </a:r>
            <a:r>
              <a:rPr lang="nl-NL" dirty="0"/>
              <a:t> Open Access</a:t>
            </a:r>
          </a:p>
          <a:p>
            <a:pPr>
              <a:buFont typeface="Wingdings" panose="020B0604020202020204" pitchFamily="34" charset="0"/>
              <a:buChar char="Ø"/>
            </a:pPr>
            <a:endParaRPr lang="nl-NL" dirty="0"/>
          </a:p>
          <a:p>
            <a:pPr>
              <a:buFont typeface="Wingdings" panose="020B0604020202020204" pitchFamily="34" charset="0"/>
              <a:buChar char="Ø"/>
            </a:pPr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1ED3F42-B605-BFE4-8F3E-4A5C6061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tle 743">
            <a:extLst>
              <a:ext uri="{FF2B5EF4-FFF2-40B4-BE49-F238E27FC236}">
                <a16:creationId xmlns:a16="http://schemas.microsoft.com/office/drawing/2014/main" id="{52593806-CCE1-5C9B-4C03-87993D62AE87}"/>
              </a:ext>
            </a:extLst>
          </p:cNvPr>
          <p:cNvSpPr txBox="1">
            <a:spLocks/>
          </p:cNvSpPr>
          <p:nvPr/>
        </p:nvSpPr>
        <p:spPr>
          <a:xfrm>
            <a:off x="832449" y="460017"/>
            <a:ext cx="10529977" cy="1138657"/>
          </a:xfrm>
          <a:prstGeom prst="roundRect">
            <a:avLst/>
          </a:prstGeom>
          <a:solidFill>
            <a:srgbClr val="D11C5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>
                <a:solidFill>
                  <a:schemeClr val="bg1"/>
                </a:solidFill>
              </a:rPr>
              <a:t> B-OOO activiteiten 2026</a:t>
            </a:r>
          </a:p>
        </p:txBody>
      </p:sp>
    </p:spTree>
    <p:extLst>
      <p:ext uri="{BB962C8B-B14F-4D97-AF65-F5344CB8AC3E}">
        <p14:creationId xmlns:p14="http://schemas.microsoft.com/office/powerpoint/2010/main" val="227025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392ED-1540-A9A4-A7F5-8A3A6AB8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384FB-8F68-9C85-A4B6-7BDA5B78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1800">
              <a:latin typeface="Apto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652259-EE68-23CB-E945-ADE4F28D1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35237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  <a:ea typeface="+mn-lt"/>
                <a:cs typeface="+mn-lt"/>
              </a:rPr>
              <a:t>Titel: </a:t>
            </a:r>
            <a:r>
              <a:rPr lang="nl-NL" sz="1800">
                <a:solidFill>
                  <a:srgbClr val="232323"/>
                </a:solidFill>
                <a:ea typeface="+mn-lt"/>
                <a:cs typeface="+mn-lt"/>
              </a:rPr>
              <a:t>B-OOO (Bibliotheken open en online onderwijs)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  <a:ea typeface="+mn-lt"/>
                <a:cs typeface="+mn-lt"/>
              </a:rPr>
              <a:t>Auteurs:</a:t>
            </a:r>
            <a:r>
              <a:rPr lang="nl-NL" sz="1800">
                <a:solidFill>
                  <a:srgbClr val="232323"/>
                </a:solidFill>
                <a:ea typeface="+mn-lt"/>
                <a:cs typeface="+mn-lt"/>
              </a:rPr>
              <a:t> B-OOO Irma van Houts, Brenda Lems, Monique Schoutsen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Peer review</a:t>
            </a:r>
            <a:r>
              <a:rPr lang="nl-NL" sz="1800">
                <a:solidFill>
                  <a:srgbClr val="232323"/>
                </a:solidFill>
              </a:rPr>
              <a:t>: liaisons werkgroep B-OOO Irene Haslinger, Sylvia Moes, Sarah Zaunbrecher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Organisatie:</a:t>
            </a:r>
            <a:r>
              <a:rPr lang="nl-NL" sz="1800">
                <a:solidFill>
                  <a:srgbClr val="232323"/>
                </a:solidFill>
              </a:rPr>
              <a:t> SHB-UKB-SURF-werkgroep B-OOO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Plaats: </a:t>
            </a:r>
            <a:r>
              <a:rPr lang="nl-NL" sz="1800">
                <a:solidFill>
                  <a:srgbClr val="232323"/>
                </a:solidFill>
              </a:rPr>
              <a:t>teamsomgeving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Datum:</a:t>
            </a:r>
            <a:r>
              <a:rPr lang="nl-NL" sz="1800">
                <a:solidFill>
                  <a:srgbClr val="232323"/>
                </a:solidFill>
              </a:rPr>
              <a:t> juni 2026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Versie:</a:t>
            </a:r>
            <a:r>
              <a:rPr lang="nl-NL" sz="1800">
                <a:solidFill>
                  <a:srgbClr val="232323"/>
                </a:solidFill>
              </a:rPr>
              <a:t> 1.0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Licentie:</a:t>
            </a:r>
            <a:r>
              <a:rPr lang="nl-NL" sz="1800">
                <a:solidFill>
                  <a:srgbClr val="232323"/>
                </a:solidFill>
              </a:rPr>
              <a:t> CC BY, </a:t>
            </a:r>
            <a:r>
              <a:rPr lang="nl-NL" sz="1800">
                <a:solidFill>
                  <a:srgbClr val="232323"/>
                </a:solidFill>
                <a:ea typeface="+mn-lt"/>
                <a:cs typeface="+mn-lt"/>
                <a:hlinkClick r:id="rId2"/>
              </a:rPr>
              <a:t>Akte - Naamsvermelding 4.0 Internationaal - Creative Commons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Omschrijving: </a:t>
            </a:r>
            <a:r>
              <a:rPr lang="nl-NL" sz="1800">
                <a:solidFill>
                  <a:srgbClr val="232323"/>
                </a:solidFill>
              </a:rPr>
              <a:t>samenwerkingsdocument B-OOO</a:t>
            </a:r>
          </a:p>
          <a:p>
            <a:pPr marL="0" indent="0">
              <a:buNone/>
            </a:pPr>
            <a:r>
              <a:rPr lang="nl-NL" sz="1800" b="1">
                <a:solidFill>
                  <a:srgbClr val="232323"/>
                </a:solidFill>
              </a:rPr>
              <a:t>Trefwoorden: </a:t>
            </a:r>
            <a:r>
              <a:rPr lang="nl-NL" sz="1800">
                <a:solidFill>
                  <a:srgbClr val="232323"/>
                </a:solidFill>
              </a:rPr>
              <a:t>bibliotheek, OER, B-OOO, positionering, open education</a:t>
            </a:r>
          </a:p>
          <a:p>
            <a:pPr marL="0" indent="0">
              <a:buNone/>
            </a:pPr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pPr marL="0" indent="0">
              <a:buNone/>
            </a:pPr>
            <a:endParaRPr lang="nl-NL" sz="1800">
              <a:solidFill>
                <a:srgbClr val="232323"/>
              </a:solidFill>
            </a:endParaRPr>
          </a:p>
        </p:txBody>
      </p:sp>
      <p:sp>
        <p:nvSpPr>
          <p:cNvPr id="5" name="Title 743">
            <a:extLst>
              <a:ext uri="{FF2B5EF4-FFF2-40B4-BE49-F238E27FC236}">
                <a16:creationId xmlns:a16="http://schemas.microsoft.com/office/drawing/2014/main" id="{ACAF1C40-C8EF-DD17-6BF0-5E642DD9E318}"/>
              </a:ext>
            </a:extLst>
          </p:cNvPr>
          <p:cNvSpPr txBox="1">
            <a:spLocks/>
          </p:cNvSpPr>
          <p:nvPr/>
        </p:nvSpPr>
        <p:spPr>
          <a:xfrm>
            <a:off x="832449" y="460017"/>
            <a:ext cx="10529977" cy="1138657"/>
          </a:xfrm>
          <a:prstGeom prst="roundRect">
            <a:avLst/>
          </a:prstGeom>
          <a:solidFill>
            <a:srgbClr val="D11C5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>
                <a:solidFill>
                  <a:schemeClr val="bg1"/>
                </a:solidFill>
              </a:rPr>
              <a:t> Colofon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E576A02-FC92-668B-6FB9-F79EC5C4F1F9}"/>
              </a:ext>
            </a:extLst>
          </p:cNvPr>
          <p:cNvSpPr>
            <a:spLocks noGrp="1"/>
          </p:cNvSpPr>
          <p:nvPr/>
        </p:nvSpPr>
        <p:spPr>
          <a:xfrm>
            <a:off x="6091382" y="1710171"/>
            <a:ext cx="5273964" cy="44667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>
                <a:solidFill>
                  <a:srgbClr val="232323"/>
                </a:solidFill>
              </a:rPr>
              <a:t>Credits:</a:t>
            </a:r>
          </a:p>
          <a:p>
            <a:r>
              <a:rPr lang="nl-NL" sz="1800">
                <a:solidFill>
                  <a:srgbClr val="232323"/>
                </a:solidFill>
              </a:rPr>
              <a:t>"</a:t>
            </a:r>
            <a:r>
              <a:rPr lang="nl-NL" sz="1800">
                <a:solidFill>
                  <a:srgbClr val="AD1F85"/>
                </a:solidFill>
                <a:hlinkClick r:id="rId3"/>
              </a:rPr>
              <a:t>Our Library, Shelf 5</a:t>
            </a:r>
            <a:r>
              <a:rPr lang="nl-NL" sz="1800">
                <a:solidFill>
                  <a:srgbClr val="232323"/>
                </a:solidFill>
              </a:rPr>
              <a:t>" </a:t>
            </a:r>
            <a:r>
              <a:rPr lang="nl-NL" sz="1800" err="1">
                <a:solidFill>
                  <a:srgbClr val="232323"/>
                </a:solidFill>
              </a:rPr>
              <a:t>by</a:t>
            </a:r>
            <a:r>
              <a:rPr lang="nl-NL" sz="1800">
                <a:solidFill>
                  <a:srgbClr val="232323"/>
                </a:solidFill>
              </a:rPr>
              <a:t> </a:t>
            </a:r>
            <a:r>
              <a:rPr lang="nl-NL" sz="1800">
                <a:solidFill>
                  <a:srgbClr val="AD1F85"/>
                </a:solidFill>
                <a:hlinkClick r:id="rId4"/>
              </a:rPr>
              <a:t>eloquentlight</a:t>
            </a:r>
            <a:r>
              <a:rPr lang="nl-NL" sz="1800">
                <a:solidFill>
                  <a:srgbClr val="232323"/>
                </a:solidFill>
              </a:rPr>
              <a:t> is </a:t>
            </a:r>
            <a:r>
              <a:rPr lang="nl-NL" sz="1800" err="1">
                <a:solidFill>
                  <a:srgbClr val="232323"/>
                </a:solidFill>
              </a:rPr>
              <a:t>licensed</a:t>
            </a:r>
            <a:r>
              <a:rPr lang="nl-NL" sz="1800">
                <a:solidFill>
                  <a:srgbClr val="232323"/>
                </a:solidFill>
              </a:rPr>
              <a:t> </a:t>
            </a:r>
            <a:r>
              <a:rPr lang="nl-NL" sz="1800" err="1">
                <a:solidFill>
                  <a:srgbClr val="232323"/>
                </a:solidFill>
              </a:rPr>
              <a:t>under</a:t>
            </a:r>
            <a:r>
              <a:rPr lang="nl-NL" sz="1800">
                <a:solidFill>
                  <a:srgbClr val="232323"/>
                </a:solidFill>
              </a:rPr>
              <a:t> </a:t>
            </a:r>
            <a:r>
              <a:rPr lang="nl-NL" sz="1800">
                <a:solidFill>
                  <a:srgbClr val="AD1F85"/>
                </a:solidFill>
                <a:hlinkClick r:id="rId5"/>
              </a:rPr>
              <a:t>CC BY 2.0</a:t>
            </a:r>
            <a:r>
              <a:rPr lang="nl-NL" sz="1800">
                <a:solidFill>
                  <a:srgbClr val="232323"/>
                </a:solidFill>
              </a:rPr>
              <a:t>.</a:t>
            </a:r>
            <a:endParaRPr lang="nl-NL" sz="1800">
              <a:solidFill>
                <a:srgbClr val="000000"/>
              </a:solidFill>
            </a:endParaRPr>
          </a:p>
          <a:p>
            <a:r>
              <a:rPr lang="nl-NL" sz="1800">
                <a:solidFill>
                  <a:srgbClr val="232323"/>
                </a:solidFill>
              </a:rPr>
              <a:t>Website SHB werkgroep Bibliotheken en open online onderwijs, </a:t>
            </a:r>
            <a:r>
              <a:rPr lang="nl-NL" sz="1800">
                <a:solidFill>
                  <a:srgbClr val="232323"/>
                </a:solidFill>
                <a:hlinkClick r:id="rId6"/>
              </a:rPr>
              <a:t>SHB/UKB/SURF Werkgroep Bibliotheken en Open &amp; Online Onderwijs - SHB</a:t>
            </a:r>
            <a:endParaRPr lang="nl-NL" sz="1800">
              <a:solidFill>
                <a:srgbClr val="232323"/>
              </a:solidFill>
            </a:endParaRPr>
          </a:p>
          <a:p>
            <a:r>
              <a:rPr lang="nl-NL" sz="1800">
                <a:solidFill>
                  <a:srgbClr val="232323"/>
                </a:solidFill>
              </a:rPr>
              <a:t>SURF-</a:t>
            </a:r>
            <a:r>
              <a:rPr lang="nl-NL" sz="1800" err="1">
                <a:solidFill>
                  <a:srgbClr val="232323"/>
                </a:solidFill>
              </a:rPr>
              <a:t>teamsomgeving</a:t>
            </a:r>
            <a:r>
              <a:rPr lang="nl-NL" sz="1800">
                <a:solidFill>
                  <a:srgbClr val="232323"/>
                </a:solidFill>
              </a:rPr>
              <a:t> Bibliotheken en open online onderwijs [besloten omgeving]</a:t>
            </a:r>
            <a:endParaRPr lang="nl-NL"/>
          </a:p>
          <a:p>
            <a:endParaRPr lang="nl-NL" sz="1800">
              <a:solidFill>
                <a:srgbClr val="232323"/>
              </a:solidFill>
            </a:endParaRPr>
          </a:p>
          <a:p>
            <a:pPr marL="0" indent="0">
              <a:buNone/>
            </a:pPr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endParaRPr lang="nl-NL" sz="1800">
              <a:solidFill>
                <a:srgbClr val="232323"/>
              </a:solidFill>
            </a:endParaRPr>
          </a:p>
          <a:p>
            <a:pPr marL="0" indent="0">
              <a:buNone/>
            </a:pPr>
            <a:endParaRPr lang="nl-NL" sz="1800">
              <a:solidFill>
                <a:srgbClr val="2323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156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DCCDA7730242A0AE034896069C19" ma:contentTypeVersion="14" ma:contentTypeDescription="Een nieuw document maken." ma:contentTypeScope="" ma:versionID="aeb6ce2dd696d176ade9192750d80272">
  <xsd:schema xmlns:xsd="http://www.w3.org/2001/XMLSchema" xmlns:xs="http://www.w3.org/2001/XMLSchema" xmlns:p="http://schemas.microsoft.com/office/2006/metadata/properties" xmlns:ns2="31523446-b0ed-4b2a-8211-2d9d4275935e" xmlns:ns3="97960dda-5596-47b1-8f38-79a2eab2ac61" targetNamespace="http://schemas.microsoft.com/office/2006/metadata/properties" ma:root="true" ma:fieldsID="2c380f8151097fa34fbaf28756fd71bd" ns2:_="" ns3:_="">
    <xsd:import namespace="31523446-b0ed-4b2a-8211-2d9d4275935e"/>
    <xsd:import namespace="97960dda-5596-47b1-8f38-79a2eab2ac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23446-b0ed-4b2a-8211-2d9d42759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c6f371a7-af1e-4863-b830-9db92276c5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60dda-5596-47b1-8f38-79a2eab2ac6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c2caba1-9a44-485a-b60f-c05c0403aab5}" ma:internalName="TaxCatchAll" ma:showField="CatchAllData" ma:web="97960dda-5596-47b1-8f38-79a2eab2a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523446-b0ed-4b2a-8211-2d9d4275935e">
      <Terms xmlns="http://schemas.microsoft.com/office/infopath/2007/PartnerControls"/>
    </lcf76f155ced4ddcb4097134ff3c332f>
    <TaxCatchAll xmlns="97960dda-5596-47b1-8f38-79a2eab2ac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F8B0F1-416E-4C53-B6F0-AE3C5F2A2EA7}">
  <ds:schemaRefs>
    <ds:schemaRef ds:uri="31523446-b0ed-4b2a-8211-2d9d4275935e"/>
    <ds:schemaRef ds:uri="97960dda-5596-47b1-8f38-79a2eab2ac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D3A97C-6404-46E8-A79B-0F1065E4C33C}">
  <ds:schemaRefs>
    <ds:schemaRef ds:uri="31523446-b0ed-4b2a-8211-2d9d4275935e"/>
    <ds:schemaRef ds:uri="97960dda-5596-47b1-8f38-79a2eab2ac6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E3B5560-E595-47D9-A2EE-5DBE127C40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Widescreen</PresentationFormat>
  <Paragraphs>97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Wingdings,Sans-Serif</vt:lpstr>
      <vt:lpstr>Kantoorthema</vt:lpstr>
      <vt:lpstr>B-OOO (Bibliotheken Open en Online onderwijs) </vt:lpstr>
      <vt:lpstr>PowerPoint Presentation</vt:lpstr>
      <vt:lpstr>PowerPoint Presentation</vt:lpstr>
      <vt:lpstr>PowerPoint Presentation</vt:lpstr>
      <vt:lpstr> B-OOO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Irma van Houts</dc:creator>
  <cp:lastModifiedBy>Schoutsen, H.M. (Monique)</cp:lastModifiedBy>
  <cp:revision>3</cp:revision>
  <dcterms:created xsi:type="dcterms:W3CDTF">2025-03-13T15:21:45Z</dcterms:created>
  <dcterms:modified xsi:type="dcterms:W3CDTF">2026-09-21T08:04:18Z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0x0101001778DCCDA7730242A0AE034896069C19</vt:lpwstr>
  </property>
  <property fmtid="{D5CDD505-2E9C-101B-9397-08002B2CF9AE}" pid="3" name="MediaServiceImageTags">
    <vt:lpwstr/>
  </property>
</Properties>
</file>