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0080625" cy="5670550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8308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258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400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8308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258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40000" y="90000"/>
            <a:ext cx="9000000" cy="459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8308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258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400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8308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258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40000" y="90000"/>
            <a:ext cx="9000000" cy="459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8308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6258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400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58308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6258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540000" y="90000"/>
            <a:ext cx="9000000" cy="459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58308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6258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5400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58308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66258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40000" y="90000"/>
            <a:ext cx="9000000" cy="459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0000" y="90000"/>
            <a:ext cx="9000000" cy="459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3465A4"/>
              </a:solidFill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8308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25800" y="144000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400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8308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25800" y="3273480"/>
            <a:ext cx="2897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1600" y="327348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1600" y="1440000"/>
            <a:ext cx="439164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40000" y="3273480"/>
            <a:ext cx="900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80000"/>
            <a:ext cx="10080000" cy="18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8000" dir="1620000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dt"/>
          </p:nvPr>
        </p:nvSpPr>
        <p:spPr>
          <a:xfrm>
            <a:off x="45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400" b="0" strike="noStrike" spc="-1">
                <a:solidFill>
                  <a:srgbClr val="DBF5F9"/>
                </a:solidFill>
                <a:latin typeface="Source Sans Pro"/>
              </a:rPr>
              <a:t>&lt;datum/tijd&gt; 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2400" b="0" strike="noStrike" spc="-1">
                <a:solidFill>
                  <a:srgbClr val="DBF5F9"/>
                </a:solidFill>
                <a:latin typeface="Source Sans Pro"/>
              </a:rPr>
              <a:t>&lt;voettekst&gt; 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EC47D8F-2106-409F-9E1B-E00D5566640F}" type="slidenum">
              <a:rPr lang="en-GB" sz="2400" b="0" strike="noStrike" spc="-1">
                <a:solidFill>
                  <a:srgbClr val="DBF5F9"/>
                </a:solidFill>
                <a:latin typeface="Source Sans Pro"/>
              </a:rPr>
              <a:t>‹#›</a:t>
            </a:fld>
            <a:r>
              <a:rPr lang="en-GB" sz="2400" b="0" strike="noStrike" spc="-1">
                <a:solidFill>
                  <a:srgbClr val="DBF5F9"/>
                </a:solidFill>
                <a:latin typeface="Source Sans Pro"/>
              </a:rPr>
              <a:t> 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r>
              <a:rPr lang="en-GB" sz="6000" b="0" strike="noStrike" spc="-1">
                <a:solidFill>
                  <a:srgbClr val="04617B"/>
                </a:solidFill>
                <a:latin typeface="Source Sans Pro Light"/>
              </a:rPr>
              <a:t>Klik om de opmaak van de titeltekst te bewerken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0000" y="3870000"/>
            <a:ext cx="9000000" cy="117000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pPr marL="432000" indent="-324000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solidFill>
                  <a:srgbClr val="DBF5F9"/>
                </a:solidFill>
                <a:latin typeface="Source Sans Pro"/>
              </a:rPr>
              <a:t>Klik om de opmaak van de overzichtstekst te bewerken</a:t>
            </a:r>
          </a:p>
          <a:p>
            <a:pPr marL="864000" lvl="1" indent="-324000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en-GB" sz="1650" b="0" strike="noStrike" spc="-1">
                <a:solidFill>
                  <a:srgbClr val="DBF5F9"/>
                </a:solidFill>
                <a:latin typeface="Source Sans Pro"/>
              </a:rPr>
              <a:t>Tweede overzichtsniveau</a:t>
            </a:r>
          </a:p>
          <a:p>
            <a:pPr marL="1296000" lvl="2" indent="-288000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DBF5F9"/>
                </a:solidFill>
                <a:latin typeface="Source Sans Pro"/>
              </a:rPr>
              <a:t>Derde overzichtsniveau</a:t>
            </a:r>
          </a:p>
          <a:p>
            <a:pPr marL="1728000" lvl="3" indent="-216000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en-GB" sz="1500" b="0" strike="noStrike" spc="-1">
                <a:solidFill>
                  <a:srgbClr val="DBF5F9"/>
                </a:solidFill>
                <a:latin typeface="Source Sans Pro"/>
              </a:rPr>
              <a:t>Vierde overzichtsniveau</a:t>
            </a:r>
          </a:p>
          <a:p>
            <a:pPr marL="2160000" lvl="4" indent="-21600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DBF5F9"/>
                </a:solidFill>
                <a:latin typeface="Source Sans Pro"/>
              </a:rPr>
              <a:t>Vijfde overzichtsniveau</a:t>
            </a:r>
          </a:p>
          <a:p>
            <a:pPr marL="2592000" lvl="5" indent="-21600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DBF5F9"/>
                </a:solidFill>
                <a:latin typeface="Source Sans Pro"/>
              </a:rPr>
              <a:t>Zesde overzichtsniveau</a:t>
            </a:r>
          </a:p>
          <a:p>
            <a:pPr marL="3024000" lvl="6" indent="-21600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DBF5F9"/>
                </a:solidFill>
                <a:latin typeface="Source Sans Pro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 fontScale="80000"/>
          </a:bodyPr>
          <a:lstStyle/>
          <a:p>
            <a:r>
              <a:rPr lang="en-GB" sz="4500" b="0" strike="noStrike" spc="-1">
                <a:solidFill>
                  <a:srgbClr val="FFFFFF"/>
                </a:solidFill>
                <a:latin typeface="Source Sans Pro Light"/>
              </a:rPr>
              <a:t>Klik om de opmaak van de titeltekst te bewerken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Source Sans Pro"/>
              </a:rPr>
              <a:t>Klik om de opmaak van de overzichtstekst te bewerken</a:t>
            </a: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Source Sans Pro"/>
              </a:rPr>
              <a:t>Tweede overzichtsniveau</a:t>
            </a:r>
          </a:p>
          <a:p>
            <a:pPr marL="1296000" lvl="2" indent="-288000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Derde overzichtsniveau</a:t>
            </a:r>
          </a:p>
          <a:p>
            <a:pPr marL="1728000" lvl="3" indent="-216000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Vierde overzichtsniveau</a:t>
            </a:r>
          </a:p>
          <a:p>
            <a:pPr marL="2160000" lvl="4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Vijfde overzichtsniveau</a:t>
            </a:r>
          </a:p>
          <a:p>
            <a:pPr marL="2592000" lvl="5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Zesde overzichtsniveau</a:t>
            </a:r>
          </a:p>
          <a:p>
            <a:pPr marL="3024000" lvl="6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Zevende overzichtsniveau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&lt;datum/tijd&gt; 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&lt;voettekst&gt; 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55C83D72-C87B-470A-8573-FD253317B8B5}" type="slidenum"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 flipV="1">
            <a:off x="0" y="0"/>
            <a:ext cx="10080000" cy="1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</p:spPr>
        <p:txBody>
          <a:bodyPr lIns="0" tIns="0" rIns="0" bIns="0" anchor="ctr">
            <a:normAutofit fontScale="80000"/>
          </a:bodyPr>
          <a:lstStyle/>
          <a:p>
            <a:r>
              <a:rPr lang="en-GB" sz="4500" b="0" strike="noStrike" spc="-1">
                <a:solidFill>
                  <a:srgbClr val="04617B"/>
                </a:solidFill>
                <a:latin typeface="Source Sans Pro Light"/>
              </a:rPr>
              <a:t>Klik om de opmaak van de titeltekst te bewerken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Source Sans Pro"/>
              </a:rPr>
              <a:t>Klik om de opmaak van de overzichtstekst te bewerken</a:t>
            </a:r>
          </a:p>
          <a:p>
            <a:pPr marL="864000" lvl="1" indent="-324000">
              <a:spcAft>
                <a:spcPts val="84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en-GB" sz="2100" b="0" strike="noStrike" spc="-1">
                <a:latin typeface="Source Sans Pro"/>
              </a:rPr>
              <a:t>Tweede overzichtsniveau</a:t>
            </a:r>
          </a:p>
          <a:p>
            <a:pPr marL="1296000" lvl="2" indent="-288000">
              <a:spcAft>
                <a:spcPts val="635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Derde overzichtsniveau</a:t>
            </a:r>
          </a:p>
          <a:p>
            <a:pPr marL="1728000" lvl="3" indent="-216000">
              <a:spcAft>
                <a:spcPts val="42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Source Sans Pro"/>
              </a:rPr>
              <a:t>Vierde overzichtsniveau</a:t>
            </a:r>
          </a:p>
          <a:p>
            <a:pPr marL="2160000" lvl="4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Vijfde overzichtsniveau</a:t>
            </a:r>
          </a:p>
          <a:p>
            <a:pPr marL="2592000" lvl="5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Zesde overzichtsniveau</a:t>
            </a:r>
          </a:p>
          <a:p>
            <a:pPr marL="3024000" lvl="6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Zevende overzichtsniveau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&lt;datum/tijd&gt; 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20000" y="5119200"/>
            <a:ext cx="32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&lt;voettekst&gt; 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650000" y="5130000"/>
            <a:ext cx="189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8F9BE8D-4BCA-4BF9-BD0F-00B3EE16BC6C}" type="slidenum"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0" y="5580000"/>
            <a:ext cx="10080000" cy="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1620000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</p:spPr>
        <p:txBody>
          <a:bodyPr lIns="0" tIns="0" rIns="0" bIns="0" anchor="b">
            <a:normAutofit fontScale="80000"/>
          </a:bodyPr>
          <a:lstStyle/>
          <a:p>
            <a:r>
              <a:rPr lang="en-GB" sz="4500" b="0" strike="noStrike" spc="-1">
                <a:solidFill>
                  <a:srgbClr val="FFFFFF"/>
                </a:solidFill>
                <a:latin typeface="Source Sans Pro Light"/>
              </a:rPr>
              <a:t>Klik om de opmaak van de titeltekst te bewerken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Source Sans Pro"/>
              </a:rPr>
              <a:t>Klik om de opmaak van de overzichtstekst te bewerken</a:t>
            </a: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Source Sans Pro"/>
              </a:rPr>
              <a:t>Tweede overzichtsniveau</a:t>
            </a:r>
          </a:p>
          <a:p>
            <a:pPr marL="1296000" lvl="2" indent="-288000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Derde overzichtsniveau</a:t>
            </a:r>
          </a:p>
          <a:p>
            <a:pPr marL="1728000" lvl="3" indent="-216000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Vierde overzichtsniveau</a:t>
            </a:r>
          </a:p>
          <a:p>
            <a:pPr marL="2160000" lvl="4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Vijfde overzichtsniveau</a:t>
            </a:r>
          </a:p>
          <a:p>
            <a:pPr marL="2592000" lvl="5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Zesde overzichtsniveau</a:t>
            </a:r>
          </a:p>
          <a:p>
            <a:pPr marL="3024000" lvl="6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Source Sans Pro"/>
              </a:rPr>
              <a:t>Zevende overzichtsniveau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dt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&lt;datum/tijd&gt; 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ftr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&lt;voettekst&gt; 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sldNum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6F08F487-131C-43C4-8F1A-77A7ED18F2A1}" type="slidenum"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en-GB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access.rdatoolkit.org/en-US_ala-4b9291c5-f525-37fd-b661-c469e763ce8a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dacommissie.home.blog/2022/06/03/catalogiseren-in-het-linked-data-tijdperk-6/" TargetMode="External"/><Relationship Id="rId3" Type="http://schemas.openxmlformats.org/officeDocument/2006/relationships/hyperlink" Target="https://rdacommissie.home.blog/2021/05/11/catalogiseren-in-het-linked-data-tijdperk-1/" TargetMode="External"/><Relationship Id="rId7" Type="http://schemas.openxmlformats.org/officeDocument/2006/relationships/hyperlink" Target="https://rdacommissie.home.blog/2021/11/16/catalogiseren-in-het-linked-data-tijdperk-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rdacommissie.home.blog/2021/09/28/catalogiseren-in-het-linked-data-tijdperk-4/" TargetMode="External"/><Relationship Id="rId11" Type="http://schemas.openxmlformats.org/officeDocument/2006/relationships/hyperlink" Target="https://rdacommissie.home.blog/2023/07/18/catalogiseren-in-het-linked-data-tijdperk-9/" TargetMode="External"/><Relationship Id="rId5" Type="http://schemas.openxmlformats.org/officeDocument/2006/relationships/hyperlink" Target="https://rdacommissie.home.blog/2021/07/16/catalogiseren-in-het-linked-data-tijdperk-3/" TargetMode="External"/><Relationship Id="rId10" Type="http://schemas.openxmlformats.org/officeDocument/2006/relationships/hyperlink" Target="https://rdacommissie.home.blog/2023/03/29/catalogiseren-in-het-linked-data-tijdperk-8/" TargetMode="External"/><Relationship Id="rId4" Type="http://schemas.openxmlformats.org/officeDocument/2006/relationships/hyperlink" Target="https://rdacommissie.home.blog/2021/06/10/358/" TargetMode="External"/><Relationship Id="rId9" Type="http://schemas.openxmlformats.org/officeDocument/2006/relationships/hyperlink" Target="https://rdacommissie.home.blog/2023/02/08/catalogiseren-in-het-linked-data-tijdperk-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dacommissiehome.wordpres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hyperlink" Target="mailto:HelpdeskRDA@kb.nl" TargetMode="External"/><Relationship Id="rId5" Type="http://schemas.openxmlformats.org/officeDocument/2006/relationships/hyperlink" Target="https://www.kb.nl/over-ons/netwerken-partners/rda-commissie/veelgestelde-vragen" TargetMode="External"/><Relationship Id="rId4" Type="http://schemas.openxmlformats.org/officeDocument/2006/relationships/hyperlink" Target="mailto:RDAcommissie@kb.n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rdaregistry.info/termList/RDAContentType/?language=nl" TargetMode="External"/><Relationship Id="rId5" Type="http://schemas.openxmlformats.org/officeDocument/2006/relationships/hyperlink" Target="http://www.rdaregistry.info/Elements/e/?language=nl#P20001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dacommissie.home.blog/bijbelboek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rdacommissie.home.blog/uitvoeringsmediu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rdatoolki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www.loc.gov/aba/rda/mgd/" TargetMode="External"/><Relationship Id="rId4" Type="http://schemas.openxmlformats.org/officeDocument/2006/relationships/hyperlink" Target="https://original.rdatoolki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/>
          <p:cNvSpPr txBox="1"/>
          <p:nvPr/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6000" b="0" strike="noStrike" spc="-1">
                <a:solidFill>
                  <a:srgbClr val="04617B"/>
                </a:solidFill>
                <a:latin typeface="Source Sans Pro Light"/>
              </a:rPr>
              <a:t>De RDA-Commissie en de nieuwe RDA Toolkit</a:t>
            </a:r>
            <a:endParaRPr lang="en-GB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nl-NL" sz="2700" b="1" strike="noStrike" spc="-1">
                <a:solidFill>
                  <a:srgbClr val="DBF5F9"/>
                </a:solidFill>
                <a:latin typeface="Source Sans Pro"/>
              </a:rPr>
              <a:t>UKB studiemiddag metadata - 9 okt. 2023</a:t>
            </a:r>
            <a:endParaRPr lang="en-GB" sz="2700" b="1" strike="noStrike" spc="-1">
              <a:solidFill>
                <a:srgbClr val="DBF5F9"/>
              </a:solidFill>
              <a:latin typeface="Source Sans Pro"/>
            </a:endParaRPr>
          </a:p>
          <a:p>
            <a:r>
              <a:rPr lang="nl-NL" sz="2700" b="0" strike="noStrike" spc="-1">
                <a:solidFill>
                  <a:srgbClr val="DBF5F9"/>
                </a:solidFill>
                <a:latin typeface="Source Sans Pro"/>
              </a:rPr>
              <a:t>Lian Wintermans (wintermans@rkd.nl)</a:t>
            </a:r>
            <a:endParaRPr lang="en-GB" sz="2700" b="1" strike="noStrike" spc="-1">
              <a:solidFill>
                <a:srgbClr val="DBF5F9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614520" y="68400"/>
            <a:ext cx="8774280" cy="549504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7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Nieuwe RDA Toolkit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pic>
        <p:nvPicPr>
          <p:cNvPr id="229" name="Picture 228"/>
          <p:cNvPicPr/>
          <p:nvPr/>
        </p:nvPicPr>
        <p:blipFill>
          <a:blip r:embed="rId3"/>
          <a:stretch/>
        </p:blipFill>
        <p:spPr>
          <a:xfrm>
            <a:off x="313200" y="1296000"/>
            <a:ext cx="9511920" cy="1397520"/>
          </a:xfrm>
          <a:prstGeom prst="rect">
            <a:avLst/>
          </a:prstGeom>
          <a:ln w="18000">
            <a:noFill/>
          </a:ln>
        </p:spPr>
      </p:pic>
      <p:sp>
        <p:nvSpPr>
          <p:cNvPr id="230" name="TextBox 229"/>
          <p:cNvSpPr txBox="1"/>
          <p:nvPr/>
        </p:nvSpPr>
        <p:spPr>
          <a:xfrm>
            <a:off x="503280" y="2880000"/>
            <a:ext cx="9021960" cy="25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400" b="1" strike="noStrike" spc="-1">
                <a:solidFill>
                  <a:srgbClr val="333333"/>
                </a:solidFill>
                <a:latin typeface="Linux Biolinum G"/>
              </a:rPr>
              <a:t>Entities</a:t>
            </a:r>
            <a:r>
              <a:rPr lang="nl-NL" sz="2400" b="0" strike="noStrike" spc="-1">
                <a:solidFill>
                  <a:srgbClr val="333333"/>
                </a:solidFill>
                <a:latin typeface="Linux Biolinum G"/>
              </a:rPr>
              <a:t>: data-elementen + instructies, gegroepeerd per entiteit</a:t>
            </a:r>
            <a:endParaRPr lang="en-GB" sz="24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400" b="1" strike="noStrike" spc="-1">
                <a:solidFill>
                  <a:srgbClr val="333333"/>
                </a:solidFill>
                <a:latin typeface="Linux Biolinum G"/>
              </a:rPr>
              <a:t>Guidance</a:t>
            </a:r>
            <a:r>
              <a:rPr lang="nl-NL" sz="2400" b="0" strike="noStrike" spc="-1">
                <a:solidFill>
                  <a:srgbClr val="333333"/>
                </a:solidFill>
                <a:latin typeface="Linux Biolinum G"/>
              </a:rPr>
              <a:t>: introductie, richtlijnen over het gebruik van (bepaalde onderdelen van) RDA</a:t>
            </a:r>
            <a:endParaRPr lang="en-GB" sz="24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400" b="1" strike="noStrike" spc="-1">
                <a:solidFill>
                  <a:srgbClr val="333333"/>
                </a:solidFill>
                <a:latin typeface="Linux Biolinum G"/>
              </a:rPr>
              <a:t>Policies</a:t>
            </a:r>
            <a:r>
              <a:rPr lang="nl-NL" sz="2400" b="0" strike="noStrike" spc="-1">
                <a:solidFill>
                  <a:srgbClr val="333333"/>
                </a:solidFill>
                <a:latin typeface="Linux Biolinum G"/>
              </a:rPr>
              <a:t>: policy statements, o.a. van LC/PCC</a:t>
            </a:r>
            <a:endParaRPr lang="en-GB" sz="24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400" b="1" strike="noStrike" spc="-1">
                <a:solidFill>
                  <a:srgbClr val="333333"/>
                </a:solidFill>
                <a:latin typeface="Linux Biolinum G"/>
              </a:rPr>
              <a:t>Resources</a:t>
            </a:r>
            <a:r>
              <a:rPr lang="nl-NL" sz="2400" b="0" strike="noStrike" spc="-1">
                <a:solidFill>
                  <a:srgbClr val="333333"/>
                </a:solidFill>
                <a:latin typeface="Linux Biolinum G"/>
              </a:rPr>
              <a:t>: RDA vocabulaires, Glossary, Community Resources (w.o. afkortingen en termen in specifieke talen), Revision History</a:t>
            </a:r>
            <a:endParaRPr lang="en-GB" sz="24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30"/>
          <p:cNvPicPr/>
          <p:nvPr/>
        </p:nvPicPr>
        <p:blipFill>
          <a:blip r:embed="rId2"/>
          <a:stretch/>
        </p:blipFill>
        <p:spPr>
          <a:xfrm>
            <a:off x="144000" y="72000"/>
            <a:ext cx="3496680" cy="5669640"/>
          </a:xfrm>
          <a:prstGeom prst="rect">
            <a:avLst/>
          </a:prstGeom>
          <a:ln w="18000">
            <a:noFill/>
          </a:ln>
        </p:spPr>
      </p:pic>
      <p:pic>
        <p:nvPicPr>
          <p:cNvPr id="232" name="Picture 231"/>
          <p:cNvPicPr/>
          <p:nvPr/>
        </p:nvPicPr>
        <p:blipFill>
          <a:blip r:embed="rId3"/>
          <a:stretch/>
        </p:blipFill>
        <p:spPr>
          <a:xfrm>
            <a:off x="3744000" y="438840"/>
            <a:ext cx="4063320" cy="1289160"/>
          </a:xfrm>
          <a:prstGeom prst="rect">
            <a:avLst/>
          </a:prstGeom>
          <a:ln w="18000">
            <a:noFill/>
          </a:ln>
        </p:spPr>
      </p:pic>
      <p:pic>
        <p:nvPicPr>
          <p:cNvPr id="233" name="Picture 232"/>
          <p:cNvPicPr/>
          <p:nvPr/>
        </p:nvPicPr>
        <p:blipFill>
          <a:blip r:embed="rId4"/>
          <a:stretch/>
        </p:blipFill>
        <p:spPr>
          <a:xfrm>
            <a:off x="5544000" y="1656000"/>
            <a:ext cx="4176000" cy="3887280"/>
          </a:xfrm>
          <a:prstGeom prst="rect">
            <a:avLst/>
          </a:prstGeom>
          <a:ln w="18000">
            <a:noFill/>
          </a:ln>
        </p:spPr>
      </p:pic>
      <p:sp>
        <p:nvSpPr>
          <p:cNvPr id="234" name="TextBox 233"/>
          <p:cNvSpPr txBox="1"/>
          <p:nvPr/>
        </p:nvSpPr>
        <p:spPr>
          <a:xfrm>
            <a:off x="1848240" y="86400"/>
            <a:ext cx="8136000" cy="3927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r"/>
            <a:r>
              <a:rPr lang="en-GB" sz="1000" b="0" i="1" strike="noStrike" spc="-1">
                <a:solidFill>
                  <a:srgbClr val="333333"/>
                </a:solidFill>
                <a:latin typeface="Source Sans Pro"/>
              </a:rPr>
              <a:t>©2023 – American Library Association, Canadian Federation of Library Associations, en CILIP: Chartered Institute of Library and Information Professionals</a:t>
            </a:r>
            <a:endParaRPr lang="en-GB" sz="1000" b="0" strike="noStrike" spc="-1">
              <a:latin typeface="Source Sans Pro"/>
            </a:endParaRPr>
          </a:p>
          <a:p>
            <a:pPr algn="r"/>
            <a:r>
              <a:rPr lang="en-GB" sz="1000" b="0" i="1" strike="noStrike" spc="-1">
                <a:solidFill>
                  <a:srgbClr val="333333"/>
                </a:solidFill>
                <a:latin typeface="Source Sans Pro"/>
              </a:rPr>
              <a:t>Bron:</a:t>
            </a:r>
            <a:r>
              <a:rPr lang="en-GB" sz="1000" b="0" i="1" strike="noStrike" spc="-1">
                <a:latin typeface="Source Sans Pro"/>
              </a:rPr>
              <a:t> </a:t>
            </a:r>
            <a:r>
              <a:rPr lang="en-GB" sz="1000" b="0" i="1" strike="noStrike" spc="-1">
                <a:solidFill>
                  <a:srgbClr val="009EDA"/>
                </a:solidFill>
                <a:latin typeface="Source Sans Pro"/>
                <a:hlinkClick r:id="rId5"/>
              </a:rPr>
              <a:t>https://access.rdatoolkit.org/en-US_ala-4b9291c5-f525-37fd-b661-c469e763ce8a</a:t>
            </a:r>
            <a:endParaRPr lang="en-GB" sz="1000" b="0" strike="noStrike" spc="-1">
              <a:latin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234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74000"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Catalogiseren in het linked data-tijdperk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22000" y="135288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68000"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3"/>
              </a:rPr>
              <a:t>Introductie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4"/>
              </a:rPr>
              <a:t>Van FRBR naar LRM, van LRM naar RDA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5"/>
              </a:rPr>
              <a:t>Data-elementen, richtlijnen en instructies in RDA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6"/>
              </a:rPr>
              <a:t>RDA: internationale standaard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7"/>
              </a:rPr>
              <a:t>RDA en linked data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8"/>
              </a:rPr>
              <a:t>Registratiemethoden, implementatiescenario's en applicatieprofielen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9"/>
              </a:rPr>
              <a:t>Data voorbereiden op het linked data-scenario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10"/>
              </a:rPr>
              <a:t>Impressum volgens RDA in MARC21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Font typeface="OpenSymbol" charset="2"/>
              <a:buAutoNum type="arabicParenR"/>
            </a:pP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11"/>
              </a:rPr>
              <a:t>Identifiers en IRIs bij ingangen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236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Contact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02920" y="144000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Website: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3"/>
              </a:rPr>
              <a:t>https://rdacommissiehome.wordpress.com/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Email: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4"/>
              </a:rPr>
              <a:t>RDAcommissie@kb.nl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RDA-Helpdesk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Kijk voor specifieke vragen eerst in de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5"/>
              </a:rPr>
              <a:t>Veelgestelde vragen</a:t>
            </a:r>
            <a:endParaRPr lang="en-GB" sz="2800" b="0" strike="noStrike" spc="-1"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Stel overige vragen gerust via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6"/>
              </a:rPr>
              <a:t>HelpdeskRDA</a:t>
            </a:r>
            <a:endParaRPr lang="en-GB" sz="2800" b="0" strike="noStrike" spc="-1">
              <a:latin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238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Vragen?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02920" y="144000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 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latin typeface="Linux Biolinum G"/>
              </a:rPr>
              <a:t> </a:t>
            </a:r>
            <a:endParaRPr lang="en-GB" sz="2800" b="0" strike="noStrike" spc="-1">
              <a:latin typeface="Source Sans Pro"/>
            </a:endParaRPr>
          </a:p>
        </p:txBody>
      </p:sp>
      <p:pic>
        <p:nvPicPr>
          <p:cNvPr id="241" name="Picture 240"/>
          <p:cNvPicPr/>
          <p:nvPr/>
        </p:nvPicPr>
        <p:blipFill>
          <a:blip r:embed="rId3"/>
          <a:stretch/>
        </p:blipFill>
        <p:spPr>
          <a:xfrm>
            <a:off x="1944000" y="1099080"/>
            <a:ext cx="6094800" cy="457092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208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RDA-Commissie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0000" y="1440000"/>
            <a:ext cx="9288000" cy="38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600" b="0" strike="noStrike" spc="-1">
                <a:solidFill>
                  <a:srgbClr val="333333"/>
                </a:solidFill>
                <a:latin typeface="Linux Biolinum G"/>
              </a:rPr>
              <a:t>Ingesteld door FOBID</a:t>
            </a:r>
            <a:endParaRPr lang="en-GB" sz="26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600" b="0" strike="noStrike" spc="-1">
                <a:solidFill>
                  <a:srgbClr val="333333"/>
                </a:solidFill>
                <a:latin typeface="Linux Biolinum G"/>
              </a:rPr>
              <a:t>Brede samenstelling van deskundigen die diverse soorten bibliotheken vertegenwoordigen</a:t>
            </a:r>
            <a:endParaRPr lang="en-GB" sz="26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600" b="0" strike="noStrike" spc="-1">
                <a:solidFill>
                  <a:srgbClr val="333333"/>
                </a:solidFill>
                <a:latin typeface="Linux Biolinum G"/>
              </a:rPr>
              <a:t>Voor (huidige en toekomstige) Nederlandstalige gebruikers van RDA</a:t>
            </a:r>
            <a:endParaRPr lang="en-GB" sz="26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600" b="0" strike="noStrike" spc="-1">
                <a:solidFill>
                  <a:srgbClr val="333333"/>
                </a:solidFill>
                <a:latin typeface="Linux Biolinum G"/>
              </a:rPr>
              <a:t>Leden uit zowel Nederland als België</a:t>
            </a:r>
            <a:endParaRPr lang="en-GB" sz="26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Samenstelling commissie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60000" y="1440000"/>
            <a:ext cx="9288000" cy="38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7000"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Hannelore Baudewyn, Cultuurconnect, Brussel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Sita Bhagwandin, Koninklijke Bibliotheek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Nel ten Brug, Rijksmuseum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Astrid Chaudron, UB Leiden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Anneke Houtkamp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Monique Groeneveld, OBA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Hannes Lowagie, KBR België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Thomas Op de Coul, Beeld &amp; Geluid / Muziekweb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200" b="0" strike="noStrike" spc="-1">
                <a:solidFill>
                  <a:srgbClr val="333333"/>
                </a:solidFill>
                <a:latin typeface="Linux Biolinum G"/>
              </a:rPr>
              <a:t>Lian Wintermans, RKD (voorzitter)</a:t>
            </a:r>
            <a:endParaRPr lang="en-GB" sz="22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212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Doel commissie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02920" y="1440000"/>
            <a:ext cx="9021960" cy="34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Nederlandstalige gebruikers ondersteunen bij de toepassing van RDA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Nederlandstalige gebruikers vertegenwoordigen in internationale gremia rond RDA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Bijdragen aan de ontwikkeling van RDA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14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Taken commissie (1)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02920" y="144000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Nederlandse profiel (t/m 2017, oorspronkelijke Toolkit)</a:t>
            </a:r>
            <a:endParaRPr lang="en-GB" sz="2800" b="0" strike="noStrike" spc="-1"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Nederlandse vertaling van de RDA Reference</a:t>
            </a:r>
            <a:endParaRPr lang="en-GB" sz="2800" b="0" strike="noStrike" spc="-1">
              <a:latin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/>
          <p:cNvPicPr/>
          <p:nvPr/>
        </p:nvPicPr>
        <p:blipFill>
          <a:blip r:embed="rId3"/>
          <a:stretch/>
        </p:blipFill>
        <p:spPr>
          <a:xfrm>
            <a:off x="504000" y="1152000"/>
            <a:ext cx="5250960" cy="7352640"/>
          </a:xfrm>
          <a:prstGeom prst="rect">
            <a:avLst/>
          </a:prstGeom>
          <a:ln w="18000">
            <a:noFill/>
          </a:ln>
        </p:spPr>
      </p:pic>
      <p:sp>
        <p:nvSpPr>
          <p:cNvPr id="218" name="TextBox 217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Voorbeeld RDA Registry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pic>
        <p:nvPicPr>
          <p:cNvPr id="219" name="Picture 218"/>
          <p:cNvPicPr/>
          <p:nvPr/>
        </p:nvPicPr>
        <p:blipFill>
          <a:blip r:embed="rId4"/>
          <a:stretch/>
        </p:blipFill>
        <p:spPr>
          <a:xfrm>
            <a:off x="432000" y="2088000"/>
            <a:ext cx="9360000" cy="1573560"/>
          </a:xfrm>
          <a:prstGeom prst="rect">
            <a:avLst/>
          </a:prstGeom>
          <a:ln w="18000">
            <a:noFill/>
          </a:ln>
        </p:spPr>
      </p:pic>
      <p:sp>
        <p:nvSpPr>
          <p:cNvPr id="220" name="TextBox 219"/>
          <p:cNvSpPr txBox="1"/>
          <p:nvPr/>
        </p:nvSpPr>
        <p:spPr>
          <a:xfrm>
            <a:off x="5754960" y="4941360"/>
            <a:ext cx="4109040" cy="602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b">
            <a:noAutofit/>
          </a:bodyPr>
          <a:lstStyle/>
          <a:p>
            <a:pPr algn="r"/>
            <a:r>
              <a:rPr lang="en-GB" sz="1100" b="0" strike="noStrike" spc="-1">
                <a:solidFill>
                  <a:srgbClr val="009EDA"/>
                </a:solidFill>
                <a:latin typeface="Source Sans Pro"/>
                <a:hlinkClick r:id="rId5"/>
              </a:rPr>
              <a:t>http://www.rdaregistry.info/Elements/e/?language=nl#P20001</a:t>
            </a:r>
            <a:endParaRPr lang="en-GB" sz="1100" b="0" strike="noStrike" spc="-1">
              <a:solidFill>
                <a:srgbClr val="009EDA"/>
              </a:solidFill>
              <a:latin typeface="Source Sans Pro"/>
            </a:endParaRPr>
          </a:p>
          <a:p>
            <a:pPr algn="r"/>
            <a:r>
              <a:rPr lang="en-GB" sz="1100" b="0" strike="noStrike" spc="-1">
                <a:solidFill>
                  <a:srgbClr val="009EDA"/>
                </a:solidFill>
                <a:latin typeface="Source Sans Pro"/>
                <a:hlinkClick r:id="rId6"/>
              </a:rPr>
              <a:t>http://www.rdaregistry.info/termList/RDAContentType/?language=nl</a:t>
            </a:r>
            <a:endParaRPr lang="en-GB" sz="1100" b="0" strike="noStrike" spc="-1">
              <a:solidFill>
                <a:srgbClr val="009EDA"/>
              </a:solidFill>
              <a:latin typeface="Source Sans Pro"/>
            </a:endParaRPr>
          </a:p>
          <a:p>
            <a:pPr algn="r"/>
            <a:endParaRPr lang="en-GB" sz="1100" b="0" strike="noStrike" spc="-1">
              <a:solidFill>
                <a:srgbClr val="009EDA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Taken commissie (1)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02920" y="144000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Nederlandse profiel (t/m 2017, oorspronkelijke Toolkit)</a:t>
            </a:r>
            <a:endParaRPr lang="en-GB" sz="2800" b="0" strike="noStrike" spc="-1"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Nederlandse vertaling van de </a:t>
            </a:r>
            <a:r>
              <a:rPr lang="nl-NL" sz="2800" b="0" i="1" strike="noStrike" spc="-1">
                <a:solidFill>
                  <a:srgbClr val="333333"/>
                </a:solidFill>
                <a:latin typeface="Linux Biolinum G"/>
              </a:rPr>
              <a:t>RDA Reference</a:t>
            </a:r>
            <a:endParaRPr lang="en-GB" sz="2800" b="0" strike="noStrike" spc="-1"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Nederlandstalige </a:t>
            </a:r>
            <a:r>
              <a:rPr lang="nl-NL" sz="2800" b="0" i="1" strike="noStrike" spc="-1">
                <a:solidFill>
                  <a:srgbClr val="333333"/>
                </a:solidFill>
                <a:latin typeface="Linux Biolinum G"/>
              </a:rPr>
              <a:t>Community resources</a:t>
            </a: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:</a:t>
            </a:r>
            <a:endParaRPr lang="en-GB" sz="2800" b="0" strike="noStrike" spc="-1">
              <a:latin typeface="Source Sans Pro"/>
            </a:endParaRP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Vocabulaire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3"/>
              </a:rPr>
              <a:t>Werken gerelateerd aan de Bijbel</a:t>
            </a:r>
            <a:endParaRPr lang="en-GB" sz="2800" b="0" strike="noStrike" spc="-1">
              <a:latin typeface="Source Sans Pro"/>
            </a:endParaRP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Vocabulaire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4"/>
              </a:rPr>
              <a:t>Uitvoeringsmedium van muzikale content</a:t>
            </a:r>
            <a:endParaRPr lang="en-GB" sz="2800" b="0" strike="noStrike" spc="-1"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Ondersteuning RDA-helpdesk</a:t>
            </a:r>
            <a:endParaRPr lang="en-GB" sz="2800" b="0" strike="noStrike" spc="-1"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Borgen van kennis over de toepassing van RDA</a:t>
            </a:r>
            <a:endParaRPr lang="en-GB" sz="2800" b="0" strike="noStrike" spc="-1">
              <a:latin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222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Taken commissie (2)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02920" y="144000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Afstemming met EURIG-vertegenwoordigers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Bijdragen aan ontwikkeling RDA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RSC Translations Working Group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RSC Examples Working Group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Indien nodig wijzigingsvoorstellen voor RDA opstellen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nl-NL" sz="4500" b="0" strike="noStrike" spc="-1">
                <a:solidFill>
                  <a:srgbClr val="FFFFFF"/>
                </a:solidFill>
                <a:latin typeface="Source Sans Pro Light"/>
              </a:rPr>
              <a:t>Nieuwe RDA Toolkit</a:t>
            </a:r>
            <a:endParaRPr lang="en-GB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02920" y="1440000"/>
            <a:ext cx="9021960" cy="36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Beschikbaar via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3"/>
              </a:rPr>
              <a:t>https://access.rdatoolkit.org/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Officiële Toolkit sinds december 2020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Resultaat van het 3R-project (</a:t>
            </a:r>
            <a:r>
              <a:rPr lang="nl-NL" sz="2800" b="0" i="1" strike="noStrike" spc="-1">
                <a:solidFill>
                  <a:srgbClr val="333333"/>
                </a:solidFill>
                <a:latin typeface="Linux Biolinum G"/>
              </a:rPr>
              <a:t>RDA Toolkit Restructure and Redesign Project</a:t>
            </a: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)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Oorspronkelijke Toolkit tot mei 2027 beschikbaar via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4"/>
              </a:rPr>
              <a:t>https://original.rdatoolkit.org/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333333"/>
                </a:solidFill>
                <a:latin typeface="Linux Biolinum G"/>
              </a:rPr>
              <a:t>LC/PCC-volgers: zie </a:t>
            </a:r>
            <a:r>
              <a:rPr lang="nl-NL" sz="2800" b="0" strike="noStrike" spc="-1">
                <a:solidFill>
                  <a:srgbClr val="009EDA"/>
                </a:solidFill>
                <a:latin typeface="Linux Biolinum G"/>
                <a:hlinkClick r:id="rId5"/>
              </a:rPr>
              <a:t>https://www.loc.gov/aba/rda/mgd/</a:t>
            </a:r>
            <a:endParaRPr lang="en-GB" sz="2800" b="0" strike="noStrike" spc="-1">
              <a:solidFill>
                <a:srgbClr val="33333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02E82FC971C48BCCF1D030EBD1546" ma:contentTypeVersion="14" ma:contentTypeDescription="Een nieuw document maken." ma:contentTypeScope="" ma:versionID="42fa8ce728bc5e7ed82503d3d6926b95">
  <xsd:schema xmlns:xsd="http://www.w3.org/2001/XMLSchema" xmlns:xs="http://www.w3.org/2001/XMLSchema" xmlns:p="http://schemas.microsoft.com/office/2006/metadata/properties" xmlns:ns2="646459eb-1e98-402d-8e92-95b12d9e4b69" xmlns:ns3="56a93ff2-d2c5-4cd0-951b-a666a728c7f6" targetNamespace="http://schemas.microsoft.com/office/2006/metadata/properties" ma:root="true" ma:fieldsID="4f9a3251db1ce1c8012751805939f2b0" ns2:_="" ns3:_="">
    <xsd:import namespace="646459eb-1e98-402d-8e92-95b12d9e4b69"/>
    <xsd:import namespace="56a93ff2-d2c5-4cd0-951b-a666a728c7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459eb-1e98-402d-8e92-95b12d9e4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c6f371a7-af1e-4863-b830-9db92276c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93ff2-d2c5-4cd0-951b-a666a728c7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2a5ed8c-6a07-4e07-8c89-71b6a1aa03b4}" ma:internalName="TaxCatchAll" ma:showField="CatchAllData" ma:web="56a93ff2-d2c5-4cd0-951b-a666a728c7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a93ff2-d2c5-4cd0-951b-a666a728c7f6" xsi:nil="true"/>
    <lcf76f155ced4ddcb4097134ff3c332f xmlns="646459eb-1e98-402d-8e92-95b12d9e4b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FBCCB4-615A-4E8E-BFE9-608EE1119E9E}"/>
</file>

<file path=customXml/itemProps2.xml><?xml version="1.0" encoding="utf-8"?>
<ds:datastoreItem xmlns:ds="http://schemas.openxmlformats.org/officeDocument/2006/customXml" ds:itemID="{737DF572-D26A-4706-A440-4010C7C9DD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47EE76-DE78-44DF-803E-8DE45FECD81A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c1cbcd2-4844-4ed0-91b6-d6f285bdb9ad"/>
    <ds:schemaRef ds:uri="638ee3dd-5c11-429c-aed2-818548f8f9c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510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Linux Biolinum G</vt:lpstr>
      <vt:lpstr>OpenSymbol</vt:lpstr>
      <vt:lpstr>Source Sans Pro</vt:lpstr>
      <vt:lpstr>Source Sans Pro Light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subject/>
  <dc:creator>Lian Wintermans</dc:creator>
  <dc:description/>
  <cp:lastModifiedBy>Elsa Almeida Valente</cp:lastModifiedBy>
  <cp:revision>161</cp:revision>
  <dcterms:created xsi:type="dcterms:W3CDTF">2022-06-08T16:05:21Z</dcterms:created>
  <dcterms:modified xsi:type="dcterms:W3CDTF">2023-10-10T09:44:47Z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0x0101004E202E82FC971C48BCCF1D030EBD1546</vt:lpwstr>
  </property>
</Properties>
</file>