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67" r:id="rId5"/>
    <p:sldMasterId id="2147483754" r:id="rId6"/>
  </p:sldMasterIdLst>
  <p:notesMasterIdLst>
    <p:notesMasterId r:id="rId26"/>
  </p:notesMasterIdLst>
  <p:sldIdLst>
    <p:sldId id="377" r:id="rId7"/>
    <p:sldId id="379" r:id="rId8"/>
    <p:sldId id="302" r:id="rId9"/>
    <p:sldId id="359" r:id="rId10"/>
    <p:sldId id="303" r:id="rId11"/>
    <p:sldId id="304" r:id="rId12"/>
    <p:sldId id="305" r:id="rId13"/>
    <p:sldId id="306" r:id="rId14"/>
    <p:sldId id="344" r:id="rId15"/>
    <p:sldId id="307" r:id="rId16"/>
    <p:sldId id="366" r:id="rId17"/>
    <p:sldId id="329" r:id="rId18"/>
    <p:sldId id="310" r:id="rId19"/>
    <p:sldId id="362" r:id="rId20"/>
    <p:sldId id="309" r:id="rId21"/>
    <p:sldId id="375" r:id="rId22"/>
    <p:sldId id="374" r:id="rId23"/>
    <p:sldId id="376" r:id="rId24"/>
    <p:sldId id="380" r:id="rId25"/>
  </p:sldIdLst>
  <p:sldSz cx="9144000" cy="6858000" type="screen4x3"/>
  <p:notesSz cx="6797675" cy="9928225"/>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ton, Janet" initials="AJ" lastIdx="1" clrIdx="0">
    <p:extLst>
      <p:ext uri="{19B8F6BF-5375-455C-9EA6-DF929625EA0E}">
        <p15:presenceInfo xmlns:p15="http://schemas.microsoft.com/office/powerpoint/2012/main" userId="S-1-5-21-1085031214-1229272821-839522115-23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3F92"/>
    <a:srgbClr val="CBDB2A"/>
    <a:srgbClr val="00B3C9"/>
    <a:srgbClr val="E1058C"/>
    <a:srgbClr val="41AD49"/>
    <a:srgbClr val="FAA61A"/>
    <a:srgbClr val="D72FD7"/>
    <a:srgbClr val="959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2226" autoAdjust="0"/>
  </p:normalViewPr>
  <p:slideViewPr>
    <p:cSldViewPr>
      <p:cViewPr varScale="1">
        <p:scale>
          <a:sx n="71" d="100"/>
          <a:sy n="71" d="100"/>
        </p:scale>
        <p:origin x="2820"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8" d="100"/>
          <a:sy n="98" d="100"/>
        </p:scale>
        <p:origin x="-281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gs" Target="tags/tag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FCB7274-CBD8-4AEE-83A8-778A19C4E1FD}" type="datetimeFigureOut">
              <a:rPr lang="en-GB" smtClean="0"/>
              <a:t>06/10/2023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BAF7CAD-1A4D-46F9-966F-DC3B9479C912}" type="slidenum">
              <a:rPr lang="en-GB" smtClean="0"/>
              <a:t>‹#›</a:t>
            </a:fld>
            <a:endParaRPr lang="en-GB"/>
          </a:p>
        </p:txBody>
      </p:sp>
    </p:spTree>
    <p:extLst>
      <p:ext uri="{BB962C8B-B14F-4D97-AF65-F5344CB8AC3E}">
        <p14:creationId xmlns:p14="http://schemas.microsoft.com/office/powerpoint/2010/main" val="135781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GB" dirty="0"/>
              <a:t>So…what is it?</a:t>
            </a:r>
          </a:p>
        </p:txBody>
      </p:sp>
      <p:sp>
        <p:nvSpPr>
          <p:cNvPr id="4" name="Slide Number Placeholder 3"/>
          <p:cNvSpPr>
            <a:spLocks noGrp="1"/>
          </p:cNvSpPr>
          <p:nvPr>
            <p:ph type="sldNum" sz="quarter" idx="10"/>
          </p:nvPr>
        </p:nvSpPr>
        <p:spPr/>
        <p:txBody>
          <a:bodyPr/>
          <a:lstStyle/>
          <a:p>
            <a:fld id="{CBAF7CAD-1A4D-46F9-966F-DC3B9479C912}" type="slidenum">
              <a:rPr lang="en-GB" smtClean="0"/>
              <a:t>2</a:t>
            </a:fld>
            <a:endParaRPr lang="en-GB"/>
          </a:p>
        </p:txBody>
      </p:sp>
    </p:spTree>
    <p:extLst>
      <p:ext uri="{BB962C8B-B14F-4D97-AF65-F5344CB8AC3E}">
        <p14:creationId xmlns:p14="http://schemas.microsoft.com/office/powerpoint/2010/main" val="3962542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Other institutions may have different views, depending on what they are indexing and why: in future, some parts of the BL may do the same. For example, if you work in a collection which is based on articles you may wish to index these rather than a run of journals they may be contained in – it’s a case of finding what the most helpful level may be</a:t>
            </a:r>
            <a:br>
              <a:rPr lang="en-GB" baseline="0" dirty="0"/>
            </a:br>
            <a:br>
              <a:rPr lang="en-GB" baseline="0" dirty="0"/>
            </a:br>
            <a:br>
              <a:rPr lang="en-GB" baseline="0" dirty="0"/>
            </a:br>
            <a:r>
              <a:rPr lang="en-GB" baseline="0" dirty="0"/>
              <a:t>So…how might the headings look in a record? </a:t>
            </a:r>
          </a:p>
          <a:p>
            <a:endParaRPr lang="en-GB" baseline="0" dirty="0"/>
          </a:p>
          <a:p>
            <a:endParaRPr lang="en-GB" baseline="0" dirty="0"/>
          </a:p>
          <a:p>
            <a:endParaRPr lang="en-GB" b="0" i="0" dirty="0"/>
          </a:p>
          <a:p>
            <a:endParaRPr lang="en-GB" b="0" i="0" dirty="0"/>
          </a:p>
        </p:txBody>
      </p:sp>
      <p:sp>
        <p:nvSpPr>
          <p:cNvPr id="4" name="Slide Number Placeholder 3"/>
          <p:cNvSpPr>
            <a:spLocks noGrp="1"/>
          </p:cNvSpPr>
          <p:nvPr>
            <p:ph type="sldNum" sz="quarter" idx="10"/>
          </p:nvPr>
        </p:nvSpPr>
        <p:spPr/>
        <p:txBody>
          <a:bodyPr/>
          <a:lstStyle/>
          <a:p>
            <a:fld id="{CBAF7CAD-1A4D-46F9-966F-DC3B9479C912}" type="slidenum">
              <a:rPr lang="en-GB" smtClean="0"/>
              <a:t>11</a:t>
            </a:fld>
            <a:endParaRPr lang="en-GB"/>
          </a:p>
        </p:txBody>
      </p:sp>
    </p:spTree>
    <p:extLst>
      <p:ext uri="{BB962C8B-B14F-4D97-AF65-F5344CB8AC3E}">
        <p14:creationId xmlns:p14="http://schemas.microsoft.com/office/powerpoint/2010/main" val="4271309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GB" dirty="0"/>
              <a:t>Note the peculiarity of the title – only immediately notable if you have an LCSH or descriptive background.</a:t>
            </a:r>
            <a:r>
              <a:rPr lang="en-GB" baseline="0" dirty="0"/>
              <a:t> Note how this differs form a scheme that is not faceted, e.g. LCSH would add the form/genre to the end of the name, forming a string, according to the guidance published in manuals. No need for that here.</a:t>
            </a:r>
            <a:endParaRPr lang="en-GB" dirty="0"/>
          </a:p>
        </p:txBody>
      </p:sp>
      <p:sp>
        <p:nvSpPr>
          <p:cNvPr id="4" name="Slide Number Placeholder 3"/>
          <p:cNvSpPr>
            <a:spLocks noGrp="1"/>
          </p:cNvSpPr>
          <p:nvPr>
            <p:ph type="sldNum" sz="quarter" idx="10"/>
          </p:nvPr>
        </p:nvSpPr>
        <p:spPr/>
        <p:txBody>
          <a:bodyPr/>
          <a:lstStyle/>
          <a:p>
            <a:fld id="{CBAF7CAD-1A4D-46F9-966F-DC3B9479C912}" type="slidenum">
              <a:rPr lang="en-GB" smtClean="0"/>
              <a:t>12</a:t>
            </a:fld>
            <a:endParaRPr lang="en-GB"/>
          </a:p>
        </p:txBody>
      </p:sp>
    </p:spTree>
    <p:extLst>
      <p:ext uri="{BB962C8B-B14F-4D97-AF65-F5344CB8AC3E}">
        <p14:creationId xmlns:p14="http://schemas.microsoft.com/office/powerpoint/2010/main" val="2917802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i="0" dirty="0"/>
              <a:t>The</a:t>
            </a:r>
            <a:r>
              <a:rPr lang="en-GB" b="0" i="0" baseline="0" dirty="0"/>
              <a:t> f</a:t>
            </a:r>
            <a:r>
              <a:rPr lang="en-GB" b="0" i="0" dirty="0"/>
              <a:t>orm facet in this has a subdivision – but the two terms Textbooks – for English speakers are pre-coordinated [i.e. they only exist together], and do not cross facets; they are a form facet together. </a:t>
            </a:r>
            <a:r>
              <a:rPr lang="en-GB" b="0" i="0" baseline="0" dirty="0"/>
              <a:t>When works treat topics in relation to each other (e.g. Body temperature – Effect of drugs on – which two topical elements) you may have a pre-coordinated string too. If it doesn't exist, simply assign two terms separately instead. But remember that y</a:t>
            </a:r>
            <a:r>
              <a:rPr lang="en-GB" b="0" i="0" dirty="0"/>
              <a:t>ou</a:t>
            </a:r>
            <a:r>
              <a:rPr lang="en-GB" b="0" i="0" baseline="0" dirty="0"/>
              <a:t> can’t add a subdivision to a heading the way you can with LCSH if the manual says it’s OK, because there’s no manual as such.</a:t>
            </a:r>
            <a:endParaRPr lang="en-GB" b="0" i="0" dirty="0"/>
          </a:p>
          <a:p>
            <a:endParaRPr lang="en-GB" b="0" i="0" dirty="0"/>
          </a:p>
          <a:p>
            <a:endParaRPr lang="en-GB" b="0" i="0" baseline="0" dirty="0"/>
          </a:p>
        </p:txBody>
      </p:sp>
      <p:sp>
        <p:nvSpPr>
          <p:cNvPr id="4" name="Slide Number Placeholder 3"/>
          <p:cNvSpPr>
            <a:spLocks noGrp="1"/>
          </p:cNvSpPr>
          <p:nvPr>
            <p:ph type="sldNum" sz="quarter" idx="10"/>
          </p:nvPr>
        </p:nvSpPr>
        <p:spPr/>
        <p:txBody>
          <a:bodyPr/>
          <a:lstStyle/>
          <a:p>
            <a:fld id="{CBAF7CAD-1A4D-46F9-966F-DC3B9479C912}" type="slidenum">
              <a:rPr lang="en-GB" smtClean="0"/>
              <a:t>13</a:t>
            </a:fld>
            <a:endParaRPr lang="en-GB"/>
          </a:p>
        </p:txBody>
      </p:sp>
    </p:spTree>
    <p:extLst>
      <p:ext uri="{BB962C8B-B14F-4D97-AF65-F5344CB8AC3E}">
        <p14:creationId xmlns:p14="http://schemas.microsoft.com/office/powerpoint/2010/main" val="3080560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i="0" dirty="0"/>
              <a:t>The Form term in this example also has a pre-coordinated subdivision</a:t>
            </a:r>
            <a:br>
              <a:rPr lang="en-GB" b="0" i="0" baseline="0" dirty="0"/>
            </a:br>
            <a:r>
              <a:rPr lang="en-GB" b="0" i="0" baseline="0" dirty="0"/>
              <a:t>Oral histories the form is a different heading to Oral History the topic – make sure you understand the different uses</a:t>
            </a:r>
          </a:p>
        </p:txBody>
      </p:sp>
      <p:sp>
        <p:nvSpPr>
          <p:cNvPr id="4" name="Slide Number Placeholder 3"/>
          <p:cNvSpPr>
            <a:spLocks noGrp="1"/>
          </p:cNvSpPr>
          <p:nvPr>
            <p:ph type="sldNum" sz="quarter" idx="10"/>
          </p:nvPr>
        </p:nvSpPr>
        <p:spPr/>
        <p:txBody>
          <a:bodyPr/>
          <a:lstStyle/>
          <a:p>
            <a:fld id="{CBAF7CAD-1A4D-46F9-966F-DC3B9479C912}" type="slidenum">
              <a:rPr lang="en-GB" smtClean="0"/>
              <a:t>14</a:t>
            </a:fld>
            <a:endParaRPr lang="en-GB"/>
          </a:p>
        </p:txBody>
      </p:sp>
    </p:spTree>
    <p:extLst>
      <p:ext uri="{BB962C8B-B14F-4D97-AF65-F5344CB8AC3E}">
        <p14:creationId xmlns:p14="http://schemas.microsoft.com/office/powerpoint/2010/main" val="960524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a:t>The</a:t>
            </a:r>
            <a:r>
              <a:rPr lang="en-GB" baseline="0" dirty="0"/>
              <a:t> whole of FAST c</a:t>
            </a:r>
            <a:r>
              <a:rPr lang="en-GB" dirty="0"/>
              <a:t>an be loaded onto a</a:t>
            </a:r>
            <a:r>
              <a:rPr lang="en-GB" baseline="0" dirty="0"/>
              <a:t> library’s </a:t>
            </a:r>
            <a:r>
              <a:rPr lang="en-GB" dirty="0"/>
              <a:t>catalogue as an authority file, but this is a cumbersome process which may be beyond the means of many. Even the BL uses the web version at the moment. </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err="1"/>
              <a:t>SearchFAST</a:t>
            </a:r>
            <a:r>
              <a:rPr lang="en-GB" dirty="0"/>
              <a:t>: This</a:t>
            </a:r>
            <a:r>
              <a:rPr lang="en-GB" baseline="0" dirty="0"/>
              <a:t> consists of a v</a:t>
            </a:r>
            <a:r>
              <a:rPr lang="en-GB" dirty="0"/>
              <a:t>ery simple keyword search with one box; a drop-down list allows you to select indexes. From the results page you can refine the search. (ideally</a:t>
            </a:r>
            <a:r>
              <a:rPr lang="en-GB" baseline="0" dirty="0"/>
              <a:t> </a:t>
            </a:r>
            <a:r>
              <a:rPr lang="en-GB" dirty="0"/>
              <a:t>demonstrate this, using “</a:t>
            </a:r>
            <a:r>
              <a:rPr lang="en-GB" dirty="0" err="1"/>
              <a:t>Catalogs</a:t>
            </a:r>
            <a:r>
              <a:rPr lang="en-GB" dirty="0"/>
              <a:t>”</a:t>
            </a:r>
            <a:r>
              <a:rPr lang="en-GB" baseline="0" dirty="0"/>
              <a:t> and going to screen with results to select terms and also look at MARC coding). Can find equivalent to LCSH terms by selecting the keyword-in-source-record search. Can find things you don’t expect. </a:t>
            </a:r>
            <a:r>
              <a:rPr lang="en-GB" baseline="0" dirty="0" err="1"/>
              <a:t>WorldCat</a:t>
            </a:r>
            <a:r>
              <a:rPr lang="en-GB" baseline="0" dirty="0"/>
              <a:t> link so you can see how it’s used and what it might mean. Can copy MARC version straight across to record. This is the preferred option – you could ignore the one below for most purposes.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Redo searches until you find what you want. Spell out abbreviations. </a:t>
            </a:r>
            <a:endParaRPr lang="en-GB" dirty="0"/>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err="1"/>
              <a:t>AssignFAST</a:t>
            </a:r>
            <a:r>
              <a:rPr lang="en-GB" dirty="0"/>
              <a:t>: An</a:t>
            </a:r>
            <a:r>
              <a:rPr lang="en-GB" baseline="0" dirty="0"/>
              <a:t> alternative. You can copy and paste from here too. We simply find SEARCHFAST more convenient </a:t>
            </a:r>
            <a:br>
              <a:rPr lang="en-GB" baseline="0" dirty="0"/>
            </a:br>
            <a:br>
              <a:rPr lang="en-GB" baseline="0" dirty="0"/>
            </a:br>
            <a:r>
              <a:rPr lang="en-GB" baseline="0" dirty="0"/>
              <a:t>FAST a</a:t>
            </a:r>
            <a:r>
              <a:rPr lang="en-GB" dirty="0"/>
              <a:t>lso includes personal names </a:t>
            </a:r>
            <a:r>
              <a:rPr lang="en-GB" dirty="0" err="1"/>
              <a:t>etc</a:t>
            </a:r>
            <a:r>
              <a:rPr lang="en-GB" dirty="0"/>
              <a:t> – all facets in one place. (show them Dickens,</a:t>
            </a:r>
            <a:r>
              <a:rPr lang="en-GB" baseline="0" dirty="0"/>
              <a:t> then how it appears as a uniform title – have to knock the dates off to find it). </a:t>
            </a:r>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CBAF7CAD-1A4D-46F9-966F-DC3B9479C912}" type="slidenum">
              <a:rPr lang="en-GB" smtClean="0"/>
              <a:t>15</a:t>
            </a:fld>
            <a:endParaRPr lang="en-GB"/>
          </a:p>
        </p:txBody>
      </p:sp>
    </p:spTree>
    <p:extLst>
      <p:ext uri="{BB962C8B-B14F-4D97-AF65-F5344CB8AC3E}">
        <p14:creationId xmlns:p14="http://schemas.microsoft.com/office/powerpoint/2010/main" val="1713153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endParaRPr lang="en-GB" dirty="0"/>
          </a:p>
        </p:txBody>
      </p:sp>
      <p:sp>
        <p:nvSpPr>
          <p:cNvPr id="4" name="Slide Number Placeholder 3"/>
          <p:cNvSpPr>
            <a:spLocks noGrp="1"/>
          </p:cNvSpPr>
          <p:nvPr>
            <p:ph type="sldNum" sz="quarter" idx="10"/>
          </p:nvPr>
        </p:nvSpPr>
        <p:spPr/>
        <p:txBody>
          <a:bodyPr/>
          <a:lstStyle/>
          <a:p>
            <a:fld id="{CBAF7CAD-1A4D-46F9-966F-DC3B9479C912}" type="slidenum">
              <a:rPr lang="en-GB" smtClean="0"/>
              <a:t>16</a:t>
            </a:fld>
            <a:endParaRPr lang="en-GB"/>
          </a:p>
        </p:txBody>
      </p:sp>
    </p:spTree>
    <p:extLst>
      <p:ext uri="{BB962C8B-B14F-4D97-AF65-F5344CB8AC3E}">
        <p14:creationId xmlns:p14="http://schemas.microsoft.com/office/powerpoint/2010/main" val="148947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GB" dirty="0"/>
              <a:t>This slides summarises what we’ve done to date, though policy is still evolving. </a:t>
            </a:r>
          </a:p>
        </p:txBody>
      </p:sp>
      <p:sp>
        <p:nvSpPr>
          <p:cNvPr id="4" name="Slide Number Placeholder 3"/>
          <p:cNvSpPr>
            <a:spLocks noGrp="1"/>
          </p:cNvSpPr>
          <p:nvPr>
            <p:ph type="sldNum" sz="quarter" idx="10"/>
          </p:nvPr>
        </p:nvSpPr>
        <p:spPr/>
        <p:txBody>
          <a:bodyPr/>
          <a:lstStyle/>
          <a:p>
            <a:fld id="{CBAF7CAD-1A4D-46F9-966F-DC3B9479C912}" type="slidenum">
              <a:rPr lang="en-GB" smtClean="0"/>
              <a:t>17</a:t>
            </a:fld>
            <a:endParaRPr lang="en-GB"/>
          </a:p>
        </p:txBody>
      </p:sp>
    </p:spTree>
    <p:extLst>
      <p:ext uri="{BB962C8B-B14F-4D97-AF65-F5344CB8AC3E}">
        <p14:creationId xmlns:p14="http://schemas.microsoft.com/office/powerpoint/2010/main" val="1132073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GB" dirty="0"/>
              <a:t>This slides summarises what we’ve done to date, though policy is still evolving. </a:t>
            </a:r>
          </a:p>
        </p:txBody>
      </p:sp>
      <p:sp>
        <p:nvSpPr>
          <p:cNvPr id="4" name="Slide Number Placeholder 3"/>
          <p:cNvSpPr>
            <a:spLocks noGrp="1"/>
          </p:cNvSpPr>
          <p:nvPr>
            <p:ph type="sldNum" sz="quarter" idx="10"/>
          </p:nvPr>
        </p:nvSpPr>
        <p:spPr/>
        <p:txBody>
          <a:bodyPr/>
          <a:lstStyle/>
          <a:p>
            <a:fld id="{CBAF7CAD-1A4D-46F9-966F-DC3B9479C912}" type="slidenum">
              <a:rPr lang="en-GB" smtClean="0"/>
              <a:t>18</a:t>
            </a:fld>
            <a:endParaRPr lang="en-GB"/>
          </a:p>
        </p:txBody>
      </p:sp>
    </p:spTree>
    <p:extLst>
      <p:ext uri="{BB962C8B-B14F-4D97-AF65-F5344CB8AC3E}">
        <p14:creationId xmlns:p14="http://schemas.microsoft.com/office/powerpoint/2010/main" val="2115643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endParaRPr lang="en-GB" dirty="0"/>
          </a:p>
          <a:p>
            <a:r>
              <a:rPr lang="en-GB" dirty="0"/>
              <a:t>It’s been developed by LC/OCLC since 2000. </a:t>
            </a:r>
          </a:p>
          <a:p>
            <a:endParaRPr lang="en-GB" dirty="0"/>
          </a:p>
          <a:p>
            <a:r>
              <a:rPr lang="en-GB" dirty="0"/>
              <a:t>You</a:t>
            </a:r>
            <a:r>
              <a:rPr lang="en-GB" baseline="0" dirty="0"/>
              <a:t> will hear more about faceted vocabularies as we go through the talk.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Though derived from LCSH vocabulary, is structured differently for simplicity – no building of strings. </a:t>
            </a:r>
            <a:r>
              <a:rPr lang="en-GB" dirty="0"/>
              <a:t>OCLC</a:t>
            </a:r>
            <a:r>
              <a:rPr lang="en-GB" baseline="0" dirty="0"/>
              <a:t> b</a:t>
            </a:r>
            <a:r>
              <a:rPr lang="en-GB" dirty="0"/>
              <a:t>ased its vocabulary (but not its structure) on LCSH so</a:t>
            </a:r>
            <a:r>
              <a:rPr lang="en-GB" baseline="0" dirty="0"/>
              <a:t> it would be compatible in records, and could be converted both ways, and because LCSH is a well-structured, highly-developed system with a lot of cross references that is easy to build on. This partly reflects the fact too that FAST was a small project and didn’t have an enormous staff to build a completely new system from scratch.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N.B. that it is NOT “LCSH-</a:t>
            </a:r>
            <a:r>
              <a:rPr lang="en-GB" baseline="0" dirty="0" err="1"/>
              <a:t>Lite</a:t>
            </a:r>
            <a:r>
              <a:rPr lang="en-GB" baseline="0" dirty="0"/>
              <a:t>” or a dumbed down scheme. It is a modern subject standard with its own structure and coding.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endParaRPr lang="en-GB" baseline="0" dirty="0"/>
          </a:p>
        </p:txBody>
      </p:sp>
      <p:sp>
        <p:nvSpPr>
          <p:cNvPr id="4" name="Slide Number Placeholder 3"/>
          <p:cNvSpPr>
            <a:spLocks noGrp="1"/>
          </p:cNvSpPr>
          <p:nvPr>
            <p:ph type="sldNum" sz="quarter" idx="10"/>
          </p:nvPr>
        </p:nvSpPr>
        <p:spPr/>
        <p:txBody>
          <a:bodyPr/>
          <a:lstStyle/>
          <a:p>
            <a:fld id="{CBAF7CAD-1A4D-46F9-966F-DC3B9479C912}" type="slidenum">
              <a:rPr lang="en-GB" smtClean="0"/>
              <a:t>3</a:t>
            </a:fld>
            <a:endParaRPr lang="en-GB"/>
          </a:p>
        </p:txBody>
      </p:sp>
    </p:spTree>
    <p:extLst>
      <p:ext uri="{BB962C8B-B14F-4D97-AF65-F5344CB8AC3E}">
        <p14:creationId xmlns:p14="http://schemas.microsoft.com/office/powerpoint/2010/main" val="2140691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a:t>These are the core reason the BL decided </a:t>
            </a:r>
            <a:r>
              <a:rPr lang="en-GB"/>
              <a:t>to adopt it..</a:t>
            </a:r>
            <a:endParaRPr lang="en-GB" dirty="0"/>
          </a:p>
          <a:p>
            <a:endParaRPr lang="en-GB" baseline="0" dirty="0"/>
          </a:p>
          <a:p>
            <a:r>
              <a:rPr lang="en-GB" baseline="0" dirty="0"/>
              <a:t>It can use the same coding scheme as LCSH too (MARC but also other schemes such as Dublin Core). </a:t>
            </a:r>
          </a:p>
          <a:p>
            <a:endParaRPr lang="en-GB" baseline="0" dirty="0"/>
          </a:p>
          <a:p>
            <a:endParaRPr lang="en-GB" baseline="0" dirty="0"/>
          </a:p>
          <a:p>
            <a:endParaRPr lang="en-GB" baseline="0" dirty="0"/>
          </a:p>
          <a:p>
            <a:r>
              <a:rPr lang="en-GB" baseline="0" dirty="0"/>
              <a:t>The simpler structure also lends itself well to linked data applications – a machine has no need to pick post-coordinated strings apart. Internally cohesive terms are used in </a:t>
            </a:r>
            <a:r>
              <a:rPr lang="en-GB" baseline="0" dirty="0" err="1"/>
              <a:t>facetingre</a:t>
            </a:r>
            <a:r>
              <a:rPr lang="en-GB" baseline="0" dirty="0"/>
              <a:t>-coordinated strings best suited to card catalogues, which tried to limit the number used in order to limit how many multiple entries were needed. </a:t>
            </a:r>
          </a:p>
          <a:p>
            <a:endParaRPr lang="en-GB" baseline="0" dirty="0"/>
          </a:p>
          <a:p>
            <a:r>
              <a:rPr lang="en-GB" baseline="0" dirty="0"/>
              <a:t>Much quicker for cataloguers and users to get to grips with.</a:t>
            </a:r>
          </a:p>
        </p:txBody>
      </p:sp>
      <p:sp>
        <p:nvSpPr>
          <p:cNvPr id="4" name="Slide Number Placeholder 3"/>
          <p:cNvSpPr>
            <a:spLocks noGrp="1"/>
          </p:cNvSpPr>
          <p:nvPr>
            <p:ph type="sldNum" sz="quarter" idx="10"/>
          </p:nvPr>
        </p:nvSpPr>
        <p:spPr/>
        <p:txBody>
          <a:bodyPr/>
          <a:lstStyle/>
          <a:p>
            <a:fld id="{CBAF7CAD-1A4D-46F9-966F-DC3B9479C912}" type="slidenum">
              <a:rPr lang="en-GB" smtClean="0"/>
              <a:t>4</a:t>
            </a:fld>
            <a:endParaRPr lang="en-GB"/>
          </a:p>
        </p:txBody>
      </p:sp>
    </p:spTree>
    <p:extLst>
      <p:ext uri="{BB962C8B-B14F-4D97-AF65-F5344CB8AC3E}">
        <p14:creationId xmlns:p14="http://schemas.microsoft.com/office/powerpoint/2010/main" val="2586528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a:t>FAST</a:t>
            </a:r>
            <a:r>
              <a:rPr lang="en-GB" baseline="0" dirty="0"/>
              <a:t> vocabulary is governed by the same principles as LCSH, since it’s </a:t>
            </a:r>
            <a:r>
              <a:rPr lang="en-GB" dirty="0"/>
              <a:t>mainly derived from LCSH,</a:t>
            </a:r>
            <a:r>
              <a:rPr lang="en-GB" baseline="0" dirty="0"/>
              <a:t> from the Library of Congress’s name authority file. Only a few terms are specifically created if there’s no LCSH equivalent. So at times the preferred terms may not seem as obvious to you as key words might…..HOWEVER…as I’ve mentioned often, a c</a:t>
            </a:r>
            <a:r>
              <a:rPr lang="en-GB" dirty="0"/>
              <a:t>ontrolled vocab collates them all the same place,</a:t>
            </a:r>
            <a:r>
              <a:rPr lang="en-GB" baseline="0" dirty="0"/>
              <a:t> regardless of the term used by reader/searcher, with references from one form to another.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So, what this means in practice is that popular language is preferred to scientific terms, for example: you will find plants given their daily name  such as “rose” or “mushroom” rather than Latin or Greek taxonomic terms. But you should find the scientific terms too as a reference.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Let’s look at some examples of FAST headings and how they are split conceptually into facets.</a:t>
            </a:r>
            <a:br>
              <a:rPr lang="en-GB" baseline="0" dirty="0"/>
            </a:br>
            <a:br>
              <a:rPr lang="en-GB" baseline="0" dirty="0"/>
            </a:br>
            <a:endParaRPr lang="en-GB" dirty="0"/>
          </a:p>
        </p:txBody>
      </p:sp>
      <p:sp>
        <p:nvSpPr>
          <p:cNvPr id="4" name="Slide Number Placeholder 3"/>
          <p:cNvSpPr>
            <a:spLocks noGrp="1"/>
          </p:cNvSpPr>
          <p:nvPr>
            <p:ph type="sldNum" sz="quarter" idx="10"/>
          </p:nvPr>
        </p:nvSpPr>
        <p:spPr/>
        <p:txBody>
          <a:bodyPr/>
          <a:lstStyle/>
          <a:p>
            <a:fld id="{CBAF7CAD-1A4D-46F9-966F-DC3B9479C912}" type="slidenum">
              <a:rPr lang="en-GB" smtClean="0"/>
              <a:t>5</a:t>
            </a:fld>
            <a:endParaRPr lang="en-GB"/>
          </a:p>
        </p:txBody>
      </p:sp>
    </p:spTree>
    <p:extLst>
      <p:ext uri="{BB962C8B-B14F-4D97-AF65-F5344CB8AC3E}">
        <p14:creationId xmlns:p14="http://schemas.microsoft.com/office/powerpoint/2010/main" val="2826057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endParaRPr lang="en-GB" dirty="0"/>
          </a:p>
          <a:p>
            <a:r>
              <a:rPr lang="en-GB" dirty="0"/>
              <a:t>So</a:t>
            </a:r>
            <a:r>
              <a:rPr lang="en-GB" baseline="0" dirty="0"/>
              <a:t> now h</a:t>
            </a:r>
            <a:r>
              <a:rPr lang="en-GB" dirty="0"/>
              <a:t>ere you see the FACETS of FAST – which is to say, the class to which each heading is assigned. A facet stands alone and</a:t>
            </a:r>
            <a:r>
              <a:rPr lang="en-GB" baseline="0" dirty="0"/>
              <a:t> headings can’t be mixed in the way that LCSH, for example, has the topical facet: Housing mixed with the Geographic facet – Great Britain in the thread Housing – Great Britain </a:t>
            </a:r>
            <a:endParaRPr lang="en-GB" dirty="0"/>
          </a:p>
          <a:p>
            <a:endParaRPr lang="en-GB" dirty="0"/>
          </a:p>
          <a:p>
            <a:r>
              <a:rPr lang="en-GB" dirty="0"/>
              <a:t>Topical facets can take the form of simple nouns; more than one word; or phrase headings with prepositions – doesn’t matter as long as all terms included are topical and don’t incorporate another facet. Can represent a concept or also an object; fictitious or legendary characters;</a:t>
            </a:r>
            <a:r>
              <a:rPr lang="en-GB" baseline="0" dirty="0"/>
              <a:t> named animals). It includes outdated inverted headings imported from LCSH printed indexes, e.g. Education, Higher – which will change in due course. </a:t>
            </a:r>
          </a:p>
          <a:p>
            <a:endParaRPr lang="en-GB" baseline="0" dirty="0"/>
          </a:p>
          <a:p>
            <a:r>
              <a:rPr lang="en-GB" baseline="0" dirty="0"/>
              <a:t>Geographic names are divided conceptually in the same way as LCSH: some are jurisdictional (cities, countries, inhabited places created by humans </a:t>
            </a:r>
            <a:r>
              <a:rPr lang="en-GB" baseline="0" dirty="0" err="1"/>
              <a:t>etc</a:t>
            </a:r>
            <a:r>
              <a:rPr lang="en-GB" baseline="0" dirty="0"/>
              <a:t>); others non-jurisdictional (mountains and other natural features), but both are geographic and there is no difference in the coding; latest name rule applies in the same way. English is language of headings. </a:t>
            </a:r>
          </a:p>
          <a:p>
            <a:endParaRPr lang="en-GB" baseline="0" dirty="0"/>
          </a:p>
          <a:p>
            <a:r>
              <a:rPr lang="en-GB" baseline="0" dirty="0"/>
              <a:t>Chronological facets can consist of one date or more than one in a heading. NB That they are only established when needed for a cross-reference; otherwise you assign them as you need them. Contain dates, not words – worded ones are topical (</a:t>
            </a:r>
            <a:r>
              <a:rPr lang="en-GB" baseline="0" dirty="0" err="1"/>
              <a:t>eg</a:t>
            </a:r>
            <a:r>
              <a:rPr lang="en-GB" baseline="0" dirty="0"/>
              <a:t> the centuries)</a:t>
            </a:r>
            <a:endParaRPr lang="en-GB" dirty="0"/>
          </a:p>
        </p:txBody>
      </p:sp>
      <p:sp>
        <p:nvSpPr>
          <p:cNvPr id="4" name="Slide Number Placeholder 3"/>
          <p:cNvSpPr>
            <a:spLocks noGrp="1"/>
          </p:cNvSpPr>
          <p:nvPr>
            <p:ph type="sldNum" sz="quarter" idx="10"/>
          </p:nvPr>
        </p:nvSpPr>
        <p:spPr/>
        <p:txBody>
          <a:bodyPr/>
          <a:lstStyle/>
          <a:p>
            <a:fld id="{CBAF7CAD-1A4D-46F9-966F-DC3B9479C912}" type="slidenum">
              <a:rPr lang="en-GB" smtClean="0"/>
              <a:t>6</a:t>
            </a:fld>
            <a:endParaRPr lang="en-GB"/>
          </a:p>
        </p:txBody>
      </p:sp>
    </p:spTree>
    <p:extLst>
      <p:ext uri="{BB962C8B-B14F-4D97-AF65-F5344CB8AC3E}">
        <p14:creationId xmlns:p14="http://schemas.microsoft.com/office/powerpoint/2010/main" val="2279784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a:t>Events are separate from topics, as they form a different facet. </a:t>
            </a:r>
            <a:r>
              <a:rPr lang="en-GB" baseline="0" dirty="0"/>
              <a:t>Events include meetings and conferences as well, even though the Library of Congress classifies these as corporate bodies. You will need to forget about this if you are used to LCSH and even NACO! </a:t>
            </a:r>
          </a:p>
          <a:p>
            <a:endParaRPr lang="en-GB" baseline="0" dirty="0"/>
          </a:p>
          <a:p>
            <a:r>
              <a:rPr lang="en-GB" baseline="0" dirty="0"/>
              <a:t>Personal and corporate names as subjects are copied from the Library of Congress’s Name authority file, which you may be using for other reasons such as assigning authors. ; family names are copied from LCSH. Name-titles are established in a slightly different form on FAST, emphasising title rather than </a:t>
            </a:r>
            <a:r>
              <a:rPr lang="en-GB" baseline="0" dirty="0" err="1"/>
              <a:t>autheor’s</a:t>
            </a:r>
            <a:r>
              <a:rPr lang="en-GB" baseline="0" dirty="0"/>
              <a:t> name</a:t>
            </a:r>
          </a:p>
          <a:p>
            <a:endParaRPr lang="en-GB" baseline="0" dirty="0"/>
          </a:p>
          <a:p>
            <a:r>
              <a:rPr lang="en-GB" baseline="0" dirty="0"/>
              <a:t>Form/genre headings are derived from LCSH subdivisions. Note that some may have established subdivisions representing another form, as in Biography – Anecdotes but because these don’t “cross facets” (i.e. both heading and subdivision are forms), that is permissible. We would talk about “crossing facets” if two types of headings were mixed together in a thread, which is permissible in LCSH and many other traditional schemes, but carefully avoided in FAST. </a:t>
            </a:r>
          </a:p>
          <a:p>
            <a:endParaRPr lang="en-GB" baseline="0" dirty="0"/>
          </a:p>
          <a:p>
            <a:endParaRPr lang="en-GB" baseline="0" dirty="0"/>
          </a:p>
          <a:p>
            <a:r>
              <a:rPr lang="en-GB" baseline="0" dirty="0"/>
              <a:t>Now – what do they look like in a thesaurus or record? </a:t>
            </a:r>
            <a:endParaRPr lang="en-GB" dirty="0"/>
          </a:p>
        </p:txBody>
      </p:sp>
      <p:sp>
        <p:nvSpPr>
          <p:cNvPr id="4" name="Slide Number Placeholder 3"/>
          <p:cNvSpPr>
            <a:spLocks noGrp="1"/>
          </p:cNvSpPr>
          <p:nvPr>
            <p:ph type="sldNum" sz="quarter" idx="10"/>
          </p:nvPr>
        </p:nvSpPr>
        <p:spPr/>
        <p:txBody>
          <a:bodyPr/>
          <a:lstStyle/>
          <a:p>
            <a:fld id="{CBAF7CAD-1A4D-46F9-966F-DC3B9479C912}" type="slidenum">
              <a:rPr lang="en-GB" smtClean="0"/>
              <a:t>7</a:t>
            </a:fld>
            <a:endParaRPr lang="en-GB"/>
          </a:p>
        </p:txBody>
      </p:sp>
    </p:spTree>
    <p:extLst>
      <p:ext uri="{BB962C8B-B14F-4D97-AF65-F5344CB8AC3E}">
        <p14:creationId xmlns:p14="http://schemas.microsoft.com/office/powerpoint/2010/main" val="2826057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a:t>i.e. MARC coding</a:t>
            </a:r>
          </a:p>
          <a:p>
            <a:endParaRPr lang="en-GB" dirty="0"/>
          </a:p>
          <a:p>
            <a:r>
              <a:rPr lang="en-GB" dirty="0"/>
              <a:t>Note the</a:t>
            </a:r>
            <a:r>
              <a:rPr lang="en-GB" baseline="0" dirty="0"/>
              <a:t> </a:t>
            </a:r>
            <a:r>
              <a:rPr lang="en-GB" dirty="0"/>
              <a:t>coding</a:t>
            </a:r>
            <a:r>
              <a:rPr lang="en-GB" baseline="0" dirty="0"/>
              <a:t> (second indicator 7; $$2; $$0) – unique identifiers for linked data purposes. It’s possible, of course, for library catalogues to be configured to hide them from users, and this is what we do on the BL’s public catalogue, Explore.</a:t>
            </a:r>
          </a:p>
          <a:p>
            <a:endParaRPr lang="en-GB" baseline="0" dirty="0"/>
          </a:p>
          <a:p>
            <a:r>
              <a:rPr lang="en-GB" baseline="0" dirty="0"/>
              <a:t>A topical ones, and a geographic heading are shown here. They use the same coding as LCSH topics and </a:t>
            </a:r>
            <a:r>
              <a:rPr lang="en-GB" baseline="0" dirty="0" err="1"/>
              <a:t>geographics</a:t>
            </a:r>
            <a:r>
              <a:rPr lang="en-GB" baseline="0" dirty="0"/>
              <a:t>, but with the crucial second indicator 7. </a:t>
            </a:r>
          </a:p>
          <a:p>
            <a:endParaRPr lang="en-GB" baseline="0" dirty="0"/>
          </a:p>
        </p:txBody>
      </p:sp>
      <p:sp>
        <p:nvSpPr>
          <p:cNvPr id="4" name="Slide Number Placeholder 3"/>
          <p:cNvSpPr>
            <a:spLocks noGrp="1"/>
          </p:cNvSpPr>
          <p:nvPr>
            <p:ph type="sldNum" sz="quarter" idx="10"/>
          </p:nvPr>
        </p:nvSpPr>
        <p:spPr/>
        <p:txBody>
          <a:bodyPr/>
          <a:lstStyle/>
          <a:p>
            <a:fld id="{CBAF7CAD-1A4D-46F9-966F-DC3B9479C912}" type="slidenum">
              <a:rPr lang="en-GB" smtClean="0"/>
              <a:t>8</a:t>
            </a:fld>
            <a:endParaRPr lang="en-GB"/>
          </a:p>
        </p:txBody>
      </p:sp>
    </p:spTree>
    <p:extLst>
      <p:ext uri="{BB962C8B-B14F-4D97-AF65-F5344CB8AC3E}">
        <p14:creationId xmlns:p14="http://schemas.microsoft.com/office/powerpoint/2010/main" val="1071621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endParaRPr lang="en-GB" baseline="0" dirty="0"/>
          </a:p>
          <a:p>
            <a:r>
              <a:rPr lang="en-GB" baseline="0" dirty="0"/>
              <a:t>Names, uniform titles and corporate headings have the same field coding as they would do in LCSH, expect with the addition of the 7 indicator. Uniform titles lack the $t. </a:t>
            </a:r>
          </a:p>
          <a:p>
            <a:r>
              <a:rPr lang="en-GB" baseline="0" dirty="0"/>
              <a:t>Events coded 647, with a reference from the older version.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There’s a form heading below them – genres have the same coding as you’d see in LC’s schemes, including </a:t>
            </a:r>
            <a:r>
              <a:rPr lang="en-GB" baseline="0" dirty="0" err="1"/>
              <a:t>lcgft</a:t>
            </a:r>
            <a:r>
              <a:rPr lang="en-GB" baseline="0" dirty="0"/>
              <a:t> and fiction indexing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Chronology/period is the tough one to remember – you don’t find these on the FAST authority file, and they don’t exist in this form in LCSH – but they are coded as </a:t>
            </a:r>
            <a:r>
              <a:rPr lang="en-GB" b="1" baseline="0" dirty="0"/>
              <a:t>648 </a:t>
            </a:r>
            <a:r>
              <a:rPr lang="en-GB" baseline="0" dirty="0"/>
              <a:t>in MARC. Remember this when it comes to using them. Note that there is no $0. This is because they are assigned by a cataloguer and don’t have authority records with numbers. </a:t>
            </a:r>
            <a:r>
              <a:rPr lang="en-GB" b="1" baseline="0" dirty="0"/>
              <a:t>But it’s important to add “$2 fast” </a:t>
            </a:r>
            <a:r>
              <a:rPr lang="en-GB" b="0" baseline="0" dirty="0"/>
              <a:t>as you would with any heading from the authority file </a:t>
            </a:r>
            <a:endParaRPr lang="en-GB" b="1" baseline="0" dirty="0"/>
          </a:p>
          <a:p>
            <a:endParaRPr lang="en-GB" baseline="0" dirty="0"/>
          </a:p>
          <a:p>
            <a:endParaRPr lang="en-GB" baseline="0" dirty="0"/>
          </a:p>
          <a:p>
            <a:endParaRPr lang="en-GB" baseline="0" dirty="0"/>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CBAF7CAD-1A4D-46F9-966F-DC3B9479C912}" type="slidenum">
              <a:rPr lang="en-GB" smtClean="0"/>
              <a:t>9</a:t>
            </a:fld>
            <a:endParaRPr lang="en-GB"/>
          </a:p>
        </p:txBody>
      </p:sp>
    </p:spTree>
    <p:extLst>
      <p:ext uri="{BB962C8B-B14F-4D97-AF65-F5344CB8AC3E}">
        <p14:creationId xmlns:p14="http://schemas.microsoft.com/office/powerpoint/2010/main" val="3738013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t>What do we do with these headings..?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t>Libraries can have </a:t>
            </a:r>
            <a:r>
              <a:rPr lang="en-GB" b="1" i="1" dirty="0"/>
              <a:t>local </a:t>
            </a:r>
            <a:r>
              <a:rPr lang="en-GB" b="0" i="0" dirty="0"/>
              <a:t>policies on </a:t>
            </a:r>
            <a:r>
              <a:rPr lang="en-GB" b="0" i="0" dirty="0" err="1"/>
              <a:t>exhaustivity</a:t>
            </a:r>
            <a:r>
              <a:rPr lang="en-GB" b="0" i="0" dirty="0"/>
              <a:t>, because unlike many schemes FAST has no rules or guidance manuals – some index every aspect; others summarize. In</a:t>
            </a:r>
            <a:r>
              <a:rPr lang="en-GB" b="0" i="0" baseline="0" dirty="0"/>
              <a:t> the BL,</a:t>
            </a:r>
            <a:r>
              <a:rPr lang="en-GB" b="0" i="0" dirty="0"/>
              <a:t> we use them on mainstream material to the </a:t>
            </a:r>
            <a:r>
              <a:rPr lang="en-GB" b="0" i="1" dirty="0"/>
              <a:t>same degree of specificity</a:t>
            </a:r>
            <a:r>
              <a:rPr lang="en-GB" b="0" i="1" baseline="0" dirty="0"/>
              <a:t> as LCSH </a:t>
            </a:r>
            <a:r>
              <a:rPr lang="en-GB" b="0" i="0" baseline="0" dirty="0"/>
              <a:t>, which means that </a:t>
            </a:r>
            <a:r>
              <a:rPr lang="en-GB" dirty="0"/>
              <a:t>generally</a:t>
            </a:r>
            <a:r>
              <a:rPr lang="en-GB" baseline="0" dirty="0"/>
              <a:t> we don’t express subjects which are less than 20% of the item, for example. Plus others. </a:t>
            </a:r>
            <a:endParaRPr lang="en-GB" b="0" i="0" dirty="0"/>
          </a:p>
          <a:p>
            <a:endParaRPr lang="en-GB" b="0" i="0" dirty="0"/>
          </a:p>
        </p:txBody>
      </p:sp>
      <p:sp>
        <p:nvSpPr>
          <p:cNvPr id="4" name="Slide Number Placeholder 3"/>
          <p:cNvSpPr>
            <a:spLocks noGrp="1"/>
          </p:cNvSpPr>
          <p:nvPr>
            <p:ph type="sldNum" sz="quarter" idx="10"/>
          </p:nvPr>
        </p:nvSpPr>
        <p:spPr/>
        <p:txBody>
          <a:bodyPr/>
          <a:lstStyle/>
          <a:p>
            <a:fld id="{CBAF7CAD-1A4D-46F9-966F-DC3B9479C912}" type="slidenum">
              <a:rPr lang="en-GB" smtClean="0"/>
              <a:t>10</a:t>
            </a:fld>
            <a:endParaRPr lang="en-GB"/>
          </a:p>
        </p:txBody>
      </p:sp>
    </p:spTree>
    <p:extLst>
      <p:ext uri="{BB962C8B-B14F-4D97-AF65-F5344CB8AC3E}">
        <p14:creationId xmlns:p14="http://schemas.microsoft.com/office/powerpoint/2010/main" val="39230310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Lime: 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730829"/>
            <a:ext cx="5733143" cy="1470025"/>
          </a:xfrm>
        </p:spPr>
        <p:txBody>
          <a:bodyPr/>
          <a:lstStyle>
            <a:lvl1pPr>
              <a:defRPr>
                <a:solidFill>
                  <a:schemeClr val="bg1"/>
                </a:solidFill>
              </a:defRPr>
            </a:lvl1pPr>
          </a:lstStyle>
          <a:p>
            <a:r>
              <a:rPr lang="en-US" dirty="0"/>
              <a:t>Click to add title</a:t>
            </a:r>
            <a:endParaRPr lang="en-GB" dirty="0"/>
          </a:p>
        </p:txBody>
      </p:sp>
      <p:sp>
        <p:nvSpPr>
          <p:cNvPr id="3" name="Subtitle 2"/>
          <p:cNvSpPr>
            <a:spLocks noGrp="1"/>
          </p:cNvSpPr>
          <p:nvPr>
            <p:ph type="subTitle" idx="1" hasCustomPrompt="1"/>
          </p:nvPr>
        </p:nvSpPr>
        <p:spPr>
          <a:xfrm>
            <a:off x="457200" y="3200400"/>
            <a:ext cx="5733143" cy="1752600"/>
          </a:xfrm>
        </p:spPr>
        <p:txBody>
          <a:bodyPr lIns="91440" tIns="868680">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a:t>
            </a:r>
            <a:endParaRPr lang="en-GB" dirty="0"/>
          </a:p>
        </p:txBody>
      </p:sp>
      <p:pic>
        <p:nvPicPr>
          <p:cNvPr id="7" name="British Library Logo" descr="BLMARK_4 COL_BLRED_18mm.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Logo Crop"/>
          <p:cNvPicPr>
            <a:picLocks noChangeAspect="1"/>
          </p:cNvPicPr>
          <p:nvPr userDrawn="1"/>
        </p:nvPicPr>
        <p:blipFill rotWithShape="1">
          <a:blip r:embed="rId3" cstate="print">
            <a:extLst>
              <a:ext uri="{28A0092B-C50C-407E-A947-70E740481C1C}">
                <a14:useLocalDpi xmlns:a14="http://schemas.microsoft.com/office/drawing/2010/main" val="0"/>
              </a:ext>
            </a:extLst>
          </a:blip>
          <a:srcRect t="4827"/>
          <a:stretch/>
        </p:blipFill>
        <p:spPr>
          <a:xfrm>
            <a:off x="6190343" y="0"/>
            <a:ext cx="2953657" cy="5580310"/>
          </a:xfrm>
          <a:prstGeom prst="rect">
            <a:avLst/>
          </a:prstGeom>
        </p:spPr>
      </p:pic>
    </p:spTree>
    <p:extLst>
      <p:ext uri="{BB962C8B-B14F-4D97-AF65-F5344CB8AC3E}">
        <p14:creationId xmlns:p14="http://schemas.microsoft.com/office/powerpoint/2010/main" val="1293808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Purpl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362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rple: Thank You">
    <p:spTree>
      <p:nvGrpSpPr>
        <p:cNvPr id="1" name=""/>
        <p:cNvGrpSpPr/>
        <p:nvPr/>
      </p:nvGrpSpPr>
      <p:grpSpPr>
        <a:xfrm>
          <a:off x="0" y="0"/>
          <a:ext cx="0" cy="0"/>
          <a:chOff x="0" y="0"/>
          <a:chExt cx="0" cy="0"/>
        </a:xfrm>
      </p:grpSpPr>
      <p:sp>
        <p:nvSpPr>
          <p:cNvPr id="7" name="Colour Panel"/>
          <p:cNvSpPr/>
          <p:nvPr userDrawn="1"/>
        </p:nvSpPr>
        <p:spPr>
          <a:xfrm>
            <a:off x="0" y="0"/>
            <a:ext cx="9144000" cy="60198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6" name="Logo Hole"/>
          <p:cNvPicPr>
            <a:picLocks noChangeAspect="1"/>
          </p:cNvPicPr>
          <p:nvPr userDrawn="1"/>
        </p:nvPicPr>
        <p:blipFill rotWithShape="1">
          <a:blip r:embed="rId2" cstate="print">
            <a:extLst>
              <a:ext uri="{28A0092B-C50C-407E-A947-70E740481C1C}">
                <a14:useLocalDpi xmlns:a14="http://schemas.microsoft.com/office/drawing/2010/main" val="0"/>
              </a:ext>
            </a:extLst>
          </a:blip>
          <a:srcRect l="21997" t="3620" b="18903"/>
          <a:stretch/>
        </p:blipFill>
        <p:spPr>
          <a:xfrm>
            <a:off x="0" y="0"/>
            <a:ext cx="9144000" cy="6244046"/>
          </a:xfrm>
          <a:prstGeom prst="rect">
            <a:avLst/>
          </a:prstGeom>
        </p:spPr>
      </p:pic>
      <p:sp>
        <p:nvSpPr>
          <p:cNvPr id="2" name="Title 1"/>
          <p:cNvSpPr>
            <a:spLocks noGrp="1"/>
          </p:cNvSpPr>
          <p:nvPr>
            <p:ph type="title" hasCustomPrompt="1"/>
          </p:nvPr>
        </p:nvSpPr>
        <p:spPr>
          <a:xfrm>
            <a:off x="457201" y="2419350"/>
            <a:ext cx="5715000" cy="1059543"/>
          </a:xfrm>
        </p:spPr>
        <p:txBody>
          <a:bodyPr>
            <a:normAutofit/>
          </a:bodyPr>
          <a:lstStyle>
            <a:lvl1pPr>
              <a:defRPr sz="2400"/>
            </a:lvl1pPr>
          </a:lstStyle>
          <a:p>
            <a:r>
              <a:rPr lang="en-US" dirty="0"/>
              <a:t>Thank you</a:t>
            </a:r>
            <a:endParaRPr lang="en-GB" dirty="0"/>
          </a:p>
        </p:txBody>
      </p:sp>
      <p:pic>
        <p:nvPicPr>
          <p:cNvPr id="8" name="British Library Logo" descr="BLMARK_4 COL_BLRED_18mm.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5037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qua: Thank You">
    <p:spTree>
      <p:nvGrpSpPr>
        <p:cNvPr id="1" name=""/>
        <p:cNvGrpSpPr/>
        <p:nvPr/>
      </p:nvGrpSpPr>
      <p:grpSpPr>
        <a:xfrm>
          <a:off x="0" y="0"/>
          <a:ext cx="0" cy="0"/>
          <a:chOff x="0" y="0"/>
          <a:chExt cx="0" cy="0"/>
        </a:xfrm>
      </p:grpSpPr>
      <p:sp>
        <p:nvSpPr>
          <p:cNvPr id="7" name="Colour Panel"/>
          <p:cNvSpPr/>
          <p:nvPr userDrawn="1"/>
        </p:nvSpPr>
        <p:spPr>
          <a:xfrm>
            <a:off x="0" y="0"/>
            <a:ext cx="9144000" cy="60198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6" name="Logo Hole"/>
          <p:cNvPicPr>
            <a:picLocks noChangeAspect="1"/>
          </p:cNvPicPr>
          <p:nvPr userDrawn="1"/>
        </p:nvPicPr>
        <p:blipFill rotWithShape="1">
          <a:blip r:embed="rId2" cstate="print">
            <a:extLst>
              <a:ext uri="{28A0092B-C50C-407E-A947-70E740481C1C}">
                <a14:useLocalDpi xmlns:a14="http://schemas.microsoft.com/office/drawing/2010/main" val="0"/>
              </a:ext>
            </a:extLst>
          </a:blip>
          <a:srcRect l="21997" t="3620" b="18903"/>
          <a:stretch/>
        </p:blipFill>
        <p:spPr>
          <a:xfrm>
            <a:off x="0" y="0"/>
            <a:ext cx="9144000" cy="6244046"/>
          </a:xfrm>
          <a:prstGeom prst="rect">
            <a:avLst/>
          </a:prstGeom>
        </p:spPr>
      </p:pic>
      <p:sp>
        <p:nvSpPr>
          <p:cNvPr id="2" name="Title 1"/>
          <p:cNvSpPr>
            <a:spLocks noGrp="1"/>
          </p:cNvSpPr>
          <p:nvPr>
            <p:ph type="title" hasCustomPrompt="1"/>
          </p:nvPr>
        </p:nvSpPr>
        <p:spPr>
          <a:xfrm>
            <a:off x="457201" y="2419350"/>
            <a:ext cx="5715000" cy="1059543"/>
          </a:xfrm>
        </p:spPr>
        <p:txBody>
          <a:bodyPr>
            <a:normAutofit/>
          </a:bodyPr>
          <a:lstStyle>
            <a:lvl1pPr>
              <a:defRPr sz="2400"/>
            </a:lvl1pPr>
          </a:lstStyle>
          <a:p>
            <a:r>
              <a:rPr lang="en-US" dirty="0"/>
              <a:t>Thank you</a:t>
            </a:r>
            <a:endParaRPr lang="en-GB" dirty="0"/>
          </a:p>
        </p:txBody>
      </p:sp>
      <p:pic>
        <p:nvPicPr>
          <p:cNvPr id="8" name="British Library Logo" descr="BLMARK_4 COL_BLRED_18mm.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5410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B804D95-4DCD-7F43-AC87-6DF42A1F4B1A}"/>
              </a:ext>
            </a:extLst>
          </p:cNvPr>
          <p:cNvSpPr>
            <a:spLocks noGrp="1"/>
          </p:cNvSpPr>
          <p:nvPr>
            <p:ph type="ctrTitle"/>
          </p:nvPr>
        </p:nvSpPr>
        <p:spPr>
          <a:xfrm>
            <a:off x="457200" y="1665478"/>
            <a:ext cx="5829300" cy="1837994"/>
          </a:xfrm>
          <a:prstGeom prst="rect">
            <a:avLst/>
          </a:prstGeom>
        </p:spPr>
        <p:txBody>
          <a:bodyPr anchor="t"/>
          <a:lstStyle>
            <a:lvl1pPr>
              <a:defRPr sz="3000">
                <a:solidFill>
                  <a:srgbClr val="FFD70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Subtitle 2">
            <a:extLst>
              <a:ext uri="{FF2B5EF4-FFF2-40B4-BE49-F238E27FC236}">
                <a16:creationId xmlns:a16="http://schemas.microsoft.com/office/drawing/2014/main" id="{C4A36B43-C4FE-A14F-9BE7-AA4918D4D8C9}"/>
              </a:ext>
            </a:extLst>
          </p:cNvPr>
          <p:cNvSpPr>
            <a:spLocks noGrp="1"/>
          </p:cNvSpPr>
          <p:nvPr>
            <p:ph type="subTitle" idx="1"/>
          </p:nvPr>
        </p:nvSpPr>
        <p:spPr>
          <a:xfrm>
            <a:off x="457200" y="3687617"/>
            <a:ext cx="5829300" cy="1106055"/>
          </a:xfrm>
          <a:prstGeom prst="rect">
            <a:avLst/>
          </a:prstGeom>
        </p:spPr>
        <p:txBody>
          <a:bodyPr/>
          <a:lstStyle>
            <a:lvl1pPr marL="0" indent="0" algn="l">
              <a:buNone/>
              <a:defRPr sz="2100" baseline="0">
                <a:solidFill>
                  <a:srgbClr val="FFFFFF"/>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pic>
        <p:nvPicPr>
          <p:cNvPr id="10" name="Picture 9">
            <a:extLst>
              <a:ext uri="{FF2B5EF4-FFF2-40B4-BE49-F238E27FC236}">
                <a16:creationId xmlns:a16="http://schemas.microsoft.com/office/drawing/2014/main" id="{F64BE2BC-A1A5-394D-9A8B-66D23518D15F}"/>
              </a:ext>
            </a:extLst>
          </p:cNvPr>
          <p:cNvPicPr>
            <a:picLocks noChangeAspect="1"/>
          </p:cNvPicPr>
          <p:nvPr userDrawn="1"/>
        </p:nvPicPr>
        <p:blipFill>
          <a:blip r:embed="rId2"/>
          <a:stretch>
            <a:fillRect/>
          </a:stretch>
        </p:blipFill>
        <p:spPr>
          <a:xfrm>
            <a:off x="8268771" y="281859"/>
            <a:ext cx="678214" cy="2400300"/>
          </a:xfrm>
          <a:prstGeom prst="rect">
            <a:avLst/>
          </a:prstGeom>
        </p:spPr>
      </p:pic>
    </p:spTree>
    <p:extLst>
      <p:ext uri="{BB962C8B-B14F-4D97-AF65-F5344CB8AC3E}">
        <p14:creationId xmlns:p14="http://schemas.microsoft.com/office/powerpoint/2010/main" val="4207754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3852909B-09F8-4BD5-AF55-A665955BBD60}" type="datetimeFigureOut">
              <a:rPr lang="en-US" dirty="0"/>
              <a:t>10/6/2023</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dirty="0"/>
              <a:t>‹#›</a:t>
            </a:fld>
            <a:endParaRPr lang="en-US" dirty="0"/>
          </a:p>
        </p:txBody>
      </p:sp>
      <p:pic>
        <p:nvPicPr>
          <p:cNvPr id="11" name="Picture 10">
            <a:extLst>
              <a:ext uri="{FF2B5EF4-FFF2-40B4-BE49-F238E27FC236}">
                <a16:creationId xmlns:a16="http://schemas.microsoft.com/office/drawing/2014/main" id="{F64BE2BC-A1A5-394D-9A8B-66D23518D15F}"/>
              </a:ext>
            </a:extLst>
          </p:cNvPr>
          <p:cNvPicPr>
            <a:picLocks noChangeAspect="1"/>
          </p:cNvPicPr>
          <p:nvPr userDrawn="1"/>
        </p:nvPicPr>
        <p:blipFill>
          <a:blip r:embed="rId4"/>
          <a:stretch>
            <a:fillRect/>
          </a:stretch>
        </p:blipFill>
        <p:spPr>
          <a:xfrm>
            <a:off x="8268771" y="281859"/>
            <a:ext cx="678214" cy="2400300"/>
          </a:xfrm>
          <a:prstGeom prst="rect">
            <a:avLst/>
          </a:prstGeom>
        </p:spPr>
      </p:pic>
    </p:spTree>
    <p:extLst>
      <p:ext uri="{BB962C8B-B14F-4D97-AF65-F5344CB8AC3E}">
        <p14:creationId xmlns:p14="http://schemas.microsoft.com/office/powerpoint/2010/main" val="2817193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B6A65E-2E7B-45D1-A4B9-0680C068B11A}" type="datetimeFigureOut">
              <a:rPr lang="en-US" dirty="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1715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AC75D96E-8D7E-422E-A2A8-D28C1B4E7B86}" type="datetimeFigureOut">
              <a:rPr lang="en-US" dirty="0"/>
              <a:t>10/6/2023</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58368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A3118-2D63-46DE-A5FD-62B7769B1823}" type="datetimeFigureOut">
              <a:rPr lang="en-US" dirty="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95157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CA95C9-E353-4D5F-9DEE-820E2A1F9C49}" type="datetimeFigureOut">
              <a:rPr lang="en-US" dirty="0"/>
              <a:t>10/6/2023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64750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055670-3E6A-43D3-8215-C1C48E0C9650}" type="datetimeFigureOut">
              <a:rPr lang="en-US" dirty="0"/>
              <a:t>10/6/2023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4957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Lim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Content Placeholder 2"/>
          <p:cNvSpPr>
            <a:spLocks noGrp="1"/>
          </p:cNvSpPr>
          <p:nvPr>
            <p:ph idx="1" hasCustomPrompt="1"/>
          </p:nvPr>
        </p:nvSpPr>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590414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CE34154-F461-49B9-A649-5772D9210BB9}" type="datetimeFigureOut">
              <a:rPr lang="en-US" dirty="0"/>
              <a:t>10/6/2023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38756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CA1323-B5E5-4968-904B-943CFA4A926F}" type="datetimeFigureOut">
              <a:rPr lang="en-US" dirty="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24478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842EE3-1862-478D-ABFA-CE4447D28533}" type="datetimeFigureOut">
              <a:rPr lang="en-US" dirty="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750797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EF0DD0-2A6F-4F79-890C-FFB39C5316A3}" type="datetimeFigureOut">
              <a:rPr lang="en-US" dirty="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041905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8D6FD3-7618-407B-9AD1-F22D2D250FF2}" type="datetimeFigureOut">
              <a:rPr lang="en-US" dirty="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212146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685AEE-FEBA-4707-9A7F-B8CF33FA2E44}" type="datetimeFigureOut">
              <a:rPr lang="en-US" dirty="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dirty="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877752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39DBA2-4164-48AA-BE36-C02775701CCE}" type="datetimeFigureOut">
              <a:rPr lang="en-US" dirty="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44005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7BA62D7-2A52-40FE-9D68-7AA14F989445}" type="datetimeFigureOut">
              <a:rPr lang="en-US" dirty="0"/>
              <a:t>10/6/2023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445259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B57A9BF-74C6-453E-9062-D3583FAE2170}" type="datetimeFigureOut">
              <a:rPr lang="en-US" dirty="0"/>
              <a:t>10/6/2023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941458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D82FE-38CB-4EF0-933A-9DB1E0083DE7}" type="datetimeFigureOut">
              <a:rPr lang="en-US" dirty="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20698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Lim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Tree>
    <p:extLst>
      <p:ext uri="{BB962C8B-B14F-4D97-AF65-F5344CB8AC3E}">
        <p14:creationId xmlns:p14="http://schemas.microsoft.com/office/powerpoint/2010/main" val="41493067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C8C4D7EC-FC7F-48C5-AE2E-706146BC4953}" type="datetimeFigureOut">
              <a:rPr lang="en-US" dirty="0"/>
              <a:t>10/6/2023</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65847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im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194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me: Thank You">
    <p:spTree>
      <p:nvGrpSpPr>
        <p:cNvPr id="1" name=""/>
        <p:cNvGrpSpPr/>
        <p:nvPr/>
      </p:nvGrpSpPr>
      <p:grpSpPr>
        <a:xfrm>
          <a:off x="0" y="0"/>
          <a:ext cx="0" cy="0"/>
          <a:chOff x="0" y="0"/>
          <a:chExt cx="0" cy="0"/>
        </a:xfrm>
      </p:grpSpPr>
      <p:sp>
        <p:nvSpPr>
          <p:cNvPr id="7" name="Colour Panel"/>
          <p:cNvSpPr/>
          <p:nvPr userDrawn="1"/>
        </p:nvSpPr>
        <p:spPr>
          <a:xfrm>
            <a:off x="0" y="0"/>
            <a:ext cx="9144000" cy="60198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6" name="Logo Hole"/>
          <p:cNvPicPr>
            <a:picLocks noChangeAspect="1"/>
          </p:cNvPicPr>
          <p:nvPr userDrawn="1"/>
        </p:nvPicPr>
        <p:blipFill rotWithShape="1">
          <a:blip r:embed="rId2" cstate="print">
            <a:extLst>
              <a:ext uri="{28A0092B-C50C-407E-A947-70E740481C1C}">
                <a14:useLocalDpi xmlns:a14="http://schemas.microsoft.com/office/drawing/2010/main" val="0"/>
              </a:ext>
            </a:extLst>
          </a:blip>
          <a:srcRect l="21997" t="3620" b="18903"/>
          <a:stretch/>
        </p:blipFill>
        <p:spPr>
          <a:xfrm>
            <a:off x="0" y="0"/>
            <a:ext cx="9144000" cy="6244046"/>
          </a:xfrm>
          <a:prstGeom prst="rect">
            <a:avLst/>
          </a:prstGeom>
        </p:spPr>
      </p:pic>
      <p:sp>
        <p:nvSpPr>
          <p:cNvPr id="2" name="Title 1"/>
          <p:cNvSpPr>
            <a:spLocks noGrp="1"/>
          </p:cNvSpPr>
          <p:nvPr>
            <p:ph type="title" hasCustomPrompt="1"/>
          </p:nvPr>
        </p:nvSpPr>
        <p:spPr>
          <a:xfrm>
            <a:off x="457201" y="2419350"/>
            <a:ext cx="5715000" cy="1059543"/>
          </a:xfrm>
        </p:spPr>
        <p:txBody>
          <a:bodyPr>
            <a:normAutofit/>
          </a:bodyPr>
          <a:lstStyle>
            <a:lvl1pPr>
              <a:defRPr sz="2400"/>
            </a:lvl1pPr>
          </a:lstStyle>
          <a:p>
            <a:r>
              <a:rPr lang="en-US" dirty="0"/>
              <a:t>Thank you</a:t>
            </a:r>
            <a:endParaRPr lang="en-GB" dirty="0"/>
          </a:p>
        </p:txBody>
      </p:sp>
      <p:pic>
        <p:nvPicPr>
          <p:cNvPr id="8" name="British Library Logo" descr="BLMARK_4 COL_BLRED_18mm.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68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Aqua: Thank You">
    <p:spTree>
      <p:nvGrpSpPr>
        <p:cNvPr id="1" name=""/>
        <p:cNvGrpSpPr/>
        <p:nvPr/>
      </p:nvGrpSpPr>
      <p:grpSpPr>
        <a:xfrm>
          <a:off x="0" y="0"/>
          <a:ext cx="0" cy="0"/>
          <a:chOff x="0" y="0"/>
          <a:chExt cx="0" cy="0"/>
        </a:xfrm>
      </p:grpSpPr>
      <p:sp>
        <p:nvSpPr>
          <p:cNvPr id="7" name="Colour Panel"/>
          <p:cNvSpPr/>
          <p:nvPr userDrawn="1"/>
        </p:nvSpPr>
        <p:spPr>
          <a:xfrm>
            <a:off x="0" y="0"/>
            <a:ext cx="9144000" cy="60198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6" name="Logo Hole"/>
          <p:cNvPicPr>
            <a:picLocks noChangeAspect="1"/>
          </p:cNvPicPr>
          <p:nvPr userDrawn="1"/>
        </p:nvPicPr>
        <p:blipFill rotWithShape="1">
          <a:blip r:embed="rId2" cstate="print">
            <a:extLst>
              <a:ext uri="{28A0092B-C50C-407E-A947-70E740481C1C}">
                <a14:useLocalDpi xmlns:a14="http://schemas.microsoft.com/office/drawing/2010/main" val="0"/>
              </a:ext>
            </a:extLst>
          </a:blip>
          <a:srcRect l="21997" t="3620" b="18903"/>
          <a:stretch/>
        </p:blipFill>
        <p:spPr>
          <a:xfrm>
            <a:off x="0" y="0"/>
            <a:ext cx="9144000" cy="6244046"/>
          </a:xfrm>
          <a:prstGeom prst="rect">
            <a:avLst/>
          </a:prstGeom>
        </p:spPr>
      </p:pic>
      <p:sp>
        <p:nvSpPr>
          <p:cNvPr id="2" name="Title 1"/>
          <p:cNvSpPr>
            <a:spLocks noGrp="1"/>
          </p:cNvSpPr>
          <p:nvPr>
            <p:ph type="title" hasCustomPrompt="1"/>
          </p:nvPr>
        </p:nvSpPr>
        <p:spPr>
          <a:xfrm>
            <a:off x="457201" y="2419350"/>
            <a:ext cx="5715000" cy="1059543"/>
          </a:xfrm>
        </p:spPr>
        <p:txBody>
          <a:bodyPr>
            <a:normAutofit/>
          </a:bodyPr>
          <a:lstStyle>
            <a:lvl1pPr>
              <a:defRPr sz="2400"/>
            </a:lvl1pPr>
          </a:lstStyle>
          <a:p>
            <a:r>
              <a:rPr lang="en-US" dirty="0"/>
              <a:t>Thank you</a:t>
            </a:r>
            <a:endParaRPr lang="en-GB" dirty="0"/>
          </a:p>
        </p:txBody>
      </p:sp>
      <p:pic>
        <p:nvPicPr>
          <p:cNvPr id="8" name="British Library Logo" descr="BLMARK_4 COL_BLRED_18mm.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541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Purple: Title Slid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730829"/>
            <a:ext cx="5733143" cy="1470025"/>
          </a:xfrm>
        </p:spPr>
        <p:txBody>
          <a:bodyPr/>
          <a:lstStyle>
            <a:lvl1pPr>
              <a:defRPr>
                <a:solidFill>
                  <a:schemeClr val="bg1"/>
                </a:solidFill>
              </a:defRPr>
            </a:lvl1pPr>
          </a:lstStyle>
          <a:p>
            <a:r>
              <a:rPr lang="en-US" dirty="0"/>
              <a:t>Click to add title</a:t>
            </a:r>
            <a:endParaRPr lang="en-GB" dirty="0"/>
          </a:p>
        </p:txBody>
      </p:sp>
      <p:sp>
        <p:nvSpPr>
          <p:cNvPr id="3" name="Subtitle 2"/>
          <p:cNvSpPr>
            <a:spLocks noGrp="1"/>
          </p:cNvSpPr>
          <p:nvPr>
            <p:ph type="subTitle" idx="1" hasCustomPrompt="1"/>
          </p:nvPr>
        </p:nvSpPr>
        <p:spPr>
          <a:xfrm>
            <a:off x="457200" y="3200400"/>
            <a:ext cx="5733143" cy="1752600"/>
          </a:xfrm>
        </p:spPr>
        <p:txBody>
          <a:bodyPr lIns="91440" tIns="868680">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a:t>
            </a:r>
            <a:endParaRPr lang="en-GB" dirty="0"/>
          </a:p>
        </p:txBody>
      </p:sp>
      <p:pic>
        <p:nvPicPr>
          <p:cNvPr id="7" name="British Library Logo" descr="BLMARK_4 COL_BLRED_18mm.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Logo Crop"/>
          <p:cNvPicPr>
            <a:picLocks noChangeAspect="1"/>
          </p:cNvPicPr>
          <p:nvPr userDrawn="1"/>
        </p:nvPicPr>
        <p:blipFill rotWithShape="1">
          <a:blip r:embed="rId3" cstate="print">
            <a:extLst>
              <a:ext uri="{28A0092B-C50C-407E-A947-70E740481C1C}">
                <a14:useLocalDpi xmlns:a14="http://schemas.microsoft.com/office/drawing/2010/main" val="0"/>
              </a:ext>
            </a:extLst>
          </a:blip>
          <a:srcRect t="4827"/>
          <a:stretch/>
        </p:blipFill>
        <p:spPr>
          <a:xfrm>
            <a:off x="6190343" y="0"/>
            <a:ext cx="2953657" cy="5580310"/>
          </a:xfrm>
          <a:prstGeom prst="rect">
            <a:avLst/>
          </a:prstGeom>
        </p:spPr>
      </p:pic>
    </p:spTree>
    <p:extLst>
      <p:ext uri="{BB962C8B-B14F-4D97-AF65-F5344CB8AC3E}">
        <p14:creationId xmlns:p14="http://schemas.microsoft.com/office/powerpoint/2010/main" val="236742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Purpl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Content Placeholder 2"/>
          <p:cNvSpPr>
            <a:spLocks noGrp="1"/>
          </p:cNvSpPr>
          <p:nvPr>
            <p:ph idx="1" hasCustomPrompt="1"/>
          </p:nvPr>
        </p:nvSpPr>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80557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Purpl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Tree>
    <p:extLst>
      <p:ext uri="{BB962C8B-B14F-4D97-AF65-F5344CB8AC3E}">
        <p14:creationId xmlns:p14="http://schemas.microsoft.com/office/powerpoint/2010/main" val="379730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image" Target="../media/image5.pn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ottom Bar - 50% Tint"/>
          <p:cNvSpPr/>
          <p:nvPr/>
        </p:nvSpPr>
        <p:spPr>
          <a:xfrm>
            <a:off x="0" y="6263640"/>
            <a:ext cx="9144000" cy="594360"/>
          </a:xfrm>
          <a:prstGeom prst="rect">
            <a:avLst/>
          </a:prstGeom>
          <a:solidFill>
            <a:schemeClr val="accent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152400"/>
            <a:ext cx="8018463" cy="1059543"/>
          </a:xfrm>
          <a:prstGeom prst="rect">
            <a:avLst/>
          </a:prstGeom>
        </p:spPr>
        <p:txBody>
          <a:bodyPr vert="horz" lIns="91440" tIns="45720" rIns="91440" bIns="45720" rtlCol="0" anchor="b" anchorCtr="0">
            <a:noAutofit/>
          </a:bodyPr>
          <a:lstStyle/>
          <a:p>
            <a:r>
              <a:rPr lang="en-US" dirty="0"/>
              <a:t>Click to add title</a:t>
            </a:r>
            <a:endParaRPr lang="en-GB" dirty="0"/>
          </a:p>
        </p:txBody>
      </p:sp>
      <p:sp>
        <p:nvSpPr>
          <p:cNvPr id="3" name="Text Placeholder 2"/>
          <p:cNvSpPr>
            <a:spLocks noGrp="1"/>
          </p:cNvSpPr>
          <p:nvPr>
            <p:ph type="body" idx="1"/>
          </p:nvPr>
        </p:nvSpPr>
        <p:spPr>
          <a:xfrm>
            <a:off x="457200" y="1219200"/>
            <a:ext cx="8491538" cy="4906963"/>
          </a:xfrm>
          <a:prstGeom prst="rect">
            <a:avLst/>
          </a:prstGeom>
        </p:spPr>
        <p:txBody>
          <a:bodyPr vert="horz" lIns="91440" tIns="457200" rIns="91440" bIns="4572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9" name="British Library Logo" descr="BLMARK_4 COL_BLRED_18mm.eps"/>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eb Address"/>
          <p:cNvSpPr/>
          <p:nvPr/>
        </p:nvSpPr>
        <p:spPr>
          <a:xfrm>
            <a:off x="457200" y="6349365"/>
            <a:ext cx="1069848"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kumimoji="0" lang="en-GB" sz="1400" b="0" i="0" u="none" strike="noStrike" kern="1200" cap="none" spc="0" normalizeH="0" baseline="0" noProof="0" dirty="0">
                <a:ln>
                  <a:noFill/>
                </a:ln>
                <a:solidFill>
                  <a:srgbClr val="414141"/>
                </a:solidFill>
                <a:effectLst/>
                <a:uLnTx/>
                <a:uFillTx/>
                <a:latin typeface="+mn-lt"/>
                <a:ea typeface="+mn-ea"/>
                <a:cs typeface="+mn-cs"/>
              </a:rPr>
              <a:t>www.bl.uk</a:t>
            </a:r>
            <a:endParaRPr lang="en-GB" sz="1400" dirty="0"/>
          </a:p>
        </p:txBody>
      </p:sp>
      <p:sp>
        <p:nvSpPr>
          <p:cNvPr id="15" name="Slide Number"/>
          <p:cNvSpPr/>
          <p:nvPr/>
        </p:nvSpPr>
        <p:spPr>
          <a:xfrm>
            <a:off x="7878890" y="6349365"/>
            <a:ext cx="1069848"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fld id="{2518ED82-C8F3-4500-A401-7F29E3CD818A}" type="slidenum">
              <a:rPr kumimoji="0" lang="en-GB" sz="1200" b="0" i="0" u="none" strike="noStrike" kern="1200" cap="none" spc="0" normalizeH="0" baseline="0" noProof="0" smtClean="0">
                <a:ln>
                  <a:noFill/>
                </a:ln>
                <a:solidFill>
                  <a:srgbClr val="414141"/>
                </a:solidFill>
                <a:effectLst/>
                <a:uLnTx/>
                <a:uFillTx/>
                <a:latin typeface="+mn-lt"/>
                <a:ea typeface="+mn-ea"/>
                <a:cs typeface="+mn-cs"/>
              </a:rPr>
              <a:pPr algn="r"/>
              <a:t>‹#›</a:t>
            </a:fld>
            <a:endParaRPr lang="en-GB" sz="1200" dirty="0"/>
          </a:p>
        </p:txBody>
      </p:sp>
    </p:spTree>
    <p:extLst>
      <p:ext uri="{BB962C8B-B14F-4D97-AF65-F5344CB8AC3E}">
        <p14:creationId xmlns:p14="http://schemas.microsoft.com/office/powerpoint/2010/main" val="30132028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752" r:id="rId6"/>
  </p:sldLayoutIdLst>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74625" indent="-174625" algn="l" defTabSz="914400" rtl="0" eaLnBrk="1" latinLnBrk="0" hangingPunct="1">
        <a:spcBef>
          <a:spcPts val="1800"/>
        </a:spcBef>
        <a:buClr>
          <a:schemeClr val="accent1"/>
        </a:buClr>
        <a:buFont typeface="Arial" pitchFamily="34" charset="0"/>
        <a:buChar char="•"/>
        <a:defRPr sz="2400" kern="1200">
          <a:solidFill>
            <a:schemeClr val="tx1"/>
          </a:solidFill>
          <a:latin typeface="+mn-lt"/>
          <a:ea typeface="+mn-ea"/>
          <a:cs typeface="+mn-cs"/>
        </a:defRPr>
      </a:lvl1pPr>
      <a:lvl2pPr marL="688975" indent="-231775"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2pPr>
      <a:lvl3pPr marL="1089025" indent="-174625"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ottom Bar - 50% Tint"/>
          <p:cNvSpPr/>
          <p:nvPr/>
        </p:nvSpPr>
        <p:spPr>
          <a:xfrm>
            <a:off x="0" y="6263640"/>
            <a:ext cx="9144000" cy="594360"/>
          </a:xfrm>
          <a:prstGeom prst="rect">
            <a:avLst/>
          </a:pr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152400"/>
            <a:ext cx="8018463" cy="1059543"/>
          </a:xfrm>
          <a:prstGeom prst="rect">
            <a:avLst/>
          </a:prstGeom>
        </p:spPr>
        <p:txBody>
          <a:bodyPr vert="horz" lIns="91440" tIns="45720" rIns="91440" bIns="45720" rtlCol="0" anchor="b" anchorCtr="0">
            <a:noAutofit/>
          </a:bodyPr>
          <a:lstStyle/>
          <a:p>
            <a:r>
              <a:rPr lang="en-US" dirty="0"/>
              <a:t>Click to add title</a:t>
            </a:r>
            <a:endParaRPr lang="en-GB" dirty="0"/>
          </a:p>
        </p:txBody>
      </p:sp>
      <p:sp>
        <p:nvSpPr>
          <p:cNvPr id="3" name="Text Placeholder 2"/>
          <p:cNvSpPr>
            <a:spLocks noGrp="1"/>
          </p:cNvSpPr>
          <p:nvPr>
            <p:ph type="body" idx="1"/>
          </p:nvPr>
        </p:nvSpPr>
        <p:spPr>
          <a:xfrm>
            <a:off x="457200" y="1219200"/>
            <a:ext cx="8491538" cy="4906963"/>
          </a:xfrm>
          <a:prstGeom prst="rect">
            <a:avLst/>
          </a:prstGeom>
        </p:spPr>
        <p:txBody>
          <a:bodyPr vert="horz" lIns="91440" tIns="457200" rIns="91440" bIns="4572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9" name="British Library Logo" descr="BLMARK_4 COL_BLRED_18mm.eps"/>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eb Address"/>
          <p:cNvSpPr/>
          <p:nvPr/>
        </p:nvSpPr>
        <p:spPr>
          <a:xfrm>
            <a:off x="457200" y="6349365"/>
            <a:ext cx="1069848"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kumimoji="0" lang="en-GB" sz="1400" b="0" i="0" u="none" strike="noStrike" kern="1200" cap="none" spc="0" normalizeH="0" baseline="0" noProof="0" dirty="0">
                <a:ln>
                  <a:noFill/>
                </a:ln>
                <a:solidFill>
                  <a:srgbClr val="414141"/>
                </a:solidFill>
                <a:effectLst/>
                <a:uLnTx/>
                <a:uFillTx/>
                <a:latin typeface="+mn-lt"/>
                <a:ea typeface="+mn-ea"/>
                <a:cs typeface="+mn-cs"/>
              </a:rPr>
              <a:t>www.bl.uk</a:t>
            </a:r>
            <a:endParaRPr lang="en-GB" sz="1400" dirty="0"/>
          </a:p>
        </p:txBody>
      </p:sp>
      <p:sp>
        <p:nvSpPr>
          <p:cNvPr id="15" name="Slide Number"/>
          <p:cNvSpPr/>
          <p:nvPr/>
        </p:nvSpPr>
        <p:spPr>
          <a:xfrm>
            <a:off x="7878890" y="6349365"/>
            <a:ext cx="1069848"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fld id="{2518ED82-C8F3-4500-A401-7F29E3CD818A}" type="slidenum">
              <a:rPr kumimoji="0" lang="en-GB" sz="1200" b="0" i="0" u="none" strike="noStrike" kern="1200" cap="none" spc="0" normalizeH="0" baseline="0" noProof="0" smtClean="0">
                <a:ln>
                  <a:noFill/>
                </a:ln>
                <a:solidFill>
                  <a:srgbClr val="414141"/>
                </a:solidFill>
                <a:effectLst/>
                <a:uLnTx/>
                <a:uFillTx/>
                <a:latin typeface="+mn-lt"/>
                <a:ea typeface="+mn-ea"/>
                <a:cs typeface="+mn-cs"/>
              </a:rPr>
              <a:pPr algn="r"/>
              <a:t>‹#›</a:t>
            </a:fld>
            <a:endParaRPr lang="en-GB" sz="1200" dirty="0"/>
          </a:p>
        </p:txBody>
      </p:sp>
    </p:spTree>
    <p:extLst>
      <p:ext uri="{BB962C8B-B14F-4D97-AF65-F5344CB8AC3E}">
        <p14:creationId xmlns:p14="http://schemas.microsoft.com/office/powerpoint/2010/main" val="17252386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751" r:id="rId6"/>
    <p:sldLayoutId id="2147483753" r:id="rId7"/>
  </p:sldLayoutIdLst>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74625" indent="-174625" algn="l" defTabSz="914400" rtl="0" eaLnBrk="1" latinLnBrk="0" hangingPunct="1">
        <a:spcBef>
          <a:spcPts val="1800"/>
        </a:spcBef>
        <a:buClr>
          <a:schemeClr val="accent3"/>
        </a:buClr>
        <a:buFont typeface="Arial" pitchFamily="34" charset="0"/>
        <a:buChar char="•"/>
        <a:defRPr sz="2400" kern="1200">
          <a:solidFill>
            <a:schemeClr val="tx1"/>
          </a:solidFill>
          <a:latin typeface="+mn-lt"/>
          <a:ea typeface="+mn-ea"/>
          <a:cs typeface="+mn-cs"/>
        </a:defRPr>
      </a:lvl1pPr>
      <a:lvl2pPr marL="688975" indent="-231775" algn="l" defTabSz="914400" rtl="0" eaLnBrk="1" latinLnBrk="0" hangingPunct="1">
        <a:spcBef>
          <a:spcPct val="20000"/>
        </a:spcBef>
        <a:buClr>
          <a:schemeClr val="accent3"/>
        </a:buClr>
        <a:buFont typeface="Arial" pitchFamily="34" charset="0"/>
        <a:buChar char="–"/>
        <a:defRPr sz="2200" kern="1200">
          <a:solidFill>
            <a:schemeClr val="tx1"/>
          </a:solidFill>
          <a:latin typeface="+mn-lt"/>
          <a:ea typeface="+mn-ea"/>
          <a:cs typeface="+mn-cs"/>
        </a:defRPr>
      </a:lvl2pPr>
      <a:lvl3pPr marL="1089025" indent="-174625" algn="l" defTabSz="914400" rtl="0" eaLnBrk="1" latinLnBrk="0" hangingPunct="1">
        <a:spcBef>
          <a:spcPct val="20000"/>
        </a:spcBef>
        <a:buClr>
          <a:schemeClr val="accent3"/>
        </a:buClr>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Clr>
          <a:schemeClr val="accent3"/>
        </a:buClr>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5E9B1F-4A78-4DE2-B1E7-52FA32BE5580}" type="datetimeFigureOut">
              <a:rPr lang="en-US" dirty="0"/>
              <a:t>10/6/2023</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591978994"/>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hyperlink" Target="http://fast.oclc.org/"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 Id="rId5" Type="http://schemas.openxmlformats.org/officeDocument/2006/relationships/hyperlink" Target="http://experimental.worldcat.org/fast/assignfast/" TargetMode="External"/><Relationship Id="rId4" Type="http://schemas.openxmlformats.org/officeDocument/2006/relationships/hyperlink" Target="http://fast.oclc.org/searchfast/"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s://www.oclc.org/content/dam/oclc/fast/FAST-quick-start-guide-2022.pdf"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 Id="rId4" Type="http://schemas.openxmlformats.org/officeDocument/2006/relationships/hyperlink" Target="https://www.oclc.org/content/dam/oclc/fast/FAST-FAQ-Nov2019.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DD1F8-7CBE-5043-9DF2-AA9975AED9B8}"/>
              </a:ext>
            </a:extLst>
          </p:cNvPr>
          <p:cNvSpPr>
            <a:spLocks noGrp="1"/>
          </p:cNvSpPr>
          <p:nvPr>
            <p:ph type="ctrTitle"/>
          </p:nvPr>
        </p:nvSpPr>
        <p:spPr>
          <a:xfrm>
            <a:off x="510242" y="188640"/>
            <a:ext cx="5573926" cy="3960440"/>
          </a:xfrm>
        </p:spPr>
        <p:txBody>
          <a:bodyPr/>
          <a:lstStyle/>
          <a:p>
            <a:pPr algn="l"/>
            <a:r>
              <a:rPr lang="en-US" dirty="0"/>
              <a:t>FAST: an introduction to the scheme and to its authority control processes</a:t>
            </a:r>
          </a:p>
        </p:txBody>
      </p:sp>
      <p:sp>
        <p:nvSpPr>
          <p:cNvPr id="3" name="Subtitle 2">
            <a:extLst>
              <a:ext uri="{FF2B5EF4-FFF2-40B4-BE49-F238E27FC236}">
                <a16:creationId xmlns:a16="http://schemas.microsoft.com/office/drawing/2014/main" id="{7A0A16AE-1209-2844-A808-ED9EA6F40148}"/>
              </a:ext>
            </a:extLst>
          </p:cNvPr>
          <p:cNvSpPr>
            <a:spLocks noGrp="1"/>
          </p:cNvSpPr>
          <p:nvPr>
            <p:ph type="subTitle" idx="1"/>
          </p:nvPr>
        </p:nvSpPr>
        <p:spPr>
          <a:xfrm>
            <a:off x="510241" y="4725144"/>
            <a:ext cx="6294007" cy="1296144"/>
          </a:xfrm>
        </p:spPr>
        <p:txBody>
          <a:bodyPr>
            <a:noAutofit/>
          </a:bodyPr>
          <a:lstStyle/>
          <a:p>
            <a:r>
              <a:rPr lang="en-US" sz="4000" dirty="0"/>
              <a:t>Janet Ashton for the British Library</a:t>
            </a:r>
          </a:p>
        </p:txBody>
      </p:sp>
    </p:spTree>
    <p:extLst>
      <p:ext uri="{BB962C8B-B14F-4D97-AF65-F5344CB8AC3E}">
        <p14:creationId xmlns:p14="http://schemas.microsoft.com/office/powerpoint/2010/main" val="208611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Applying FAST headings</a:t>
            </a:r>
          </a:p>
        </p:txBody>
      </p:sp>
      <p:sp>
        <p:nvSpPr>
          <p:cNvPr id="3" name="Content Placeholder 2"/>
          <p:cNvSpPr>
            <a:spLocks noGrp="1"/>
          </p:cNvSpPr>
          <p:nvPr>
            <p:ph idx="1"/>
          </p:nvPr>
        </p:nvSpPr>
        <p:spPr>
          <a:xfrm>
            <a:off x="457200" y="2132856"/>
            <a:ext cx="8435279" cy="4464496"/>
          </a:xfrm>
        </p:spPr>
        <p:txBody>
          <a:bodyPr rIns="91440">
            <a:normAutofit lnSpcReduction="10000"/>
          </a:bodyPr>
          <a:lstStyle/>
          <a:p>
            <a:pPr marL="0" indent="0">
              <a:buNone/>
            </a:pPr>
            <a:r>
              <a:rPr lang="en-GB" sz="3200" i="1" dirty="0"/>
              <a:t>In the BL to date, we’ve used a very similar approach to  LCSH guidance on specificity when applying FAST in most workflows:</a:t>
            </a:r>
          </a:p>
          <a:p>
            <a:pPr marL="0" indent="0">
              <a:buNone/>
            </a:pPr>
            <a:endParaRPr lang="en-GB" sz="3200" i="1" dirty="0"/>
          </a:p>
          <a:p>
            <a:pPr marL="971550" lvl="1" indent="-457200"/>
            <a:r>
              <a:rPr lang="en-GB" sz="3000" dirty="0"/>
              <a:t>Be as specific as the book you are cataloguing</a:t>
            </a:r>
          </a:p>
          <a:p>
            <a:pPr marL="971550" lvl="1" indent="-457200"/>
            <a:r>
              <a:rPr lang="en-GB" sz="3000" dirty="0"/>
              <a:t>20% rule </a:t>
            </a:r>
          </a:p>
          <a:p>
            <a:pPr marL="971550" lvl="1" indent="-457200"/>
            <a:r>
              <a:rPr lang="en-GB" sz="3000" dirty="0"/>
              <a:t>Rule of 3 and rule of 4</a:t>
            </a:r>
          </a:p>
          <a:p>
            <a:pPr marL="971550" lvl="1" indent="-457200"/>
            <a:r>
              <a:rPr lang="en-GB" sz="3000" dirty="0"/>
              <a:t>Use headings from all categories (name, topic, </a:t>
            </a:r>
            <a:r>
              <a:rPr lang="en-GB" sz="3000" dirty="0" err="1"/>
              <a:t>etc</a:t>
            </a:r>
            <a:r>
              <a:rPr lang="en-GB" sz="3000" dirty="0"/>
              <a:t>)</a:t>
            </a:r>
          </a:p>
          <a:p>
            <a:pPr marL="0" indent="0">
              <a:buNone/>
            </a:pPr>
            <a:endParaRPr lang="en-GB" sz="2000" dirty="0"/>
          </a:p>
        </p:txBody>
      </p:sp>
    </p:spTree>
    <p:extLst>
      <p:ext uri="{BB962C8B-B14F-4D97-AF65-F5344CB8AC3E}">
        <p14:creationId xmlns:p14="http://schemas.microsoft.com/office/powerpoint/2010/main" val="233167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Applying FAST headings</a:t>
            </a:r>
          </a:p>
        </p:txBody>
      </p:sp>
      <p:sp>
        <p:nvSpPr>
          <p:cNvPr id="3" name="Content Placeholder 2"/>
          <p:cNvSpPr>
            <a:spLocks noGrp="1"/>
          </p:cNvSpPr>
          <p:nvPr>
            <p:ph idx="1"/>
          </p:nvPr>
        </p:nvSpPr>
        <p:spPr>
          <a:xfrm>
            <a:off x="457200" y="1219200"/>
            <a:ext cx="8435279" cy="4874096"/>
          </a:xfrm>
        </p:spPr>
        <p:txBody>
          <a:bodyPr rIns="91440"/>
          <a:lstStyle/>
          <a:p>
            <a:pPr marL="0" indent="0">
              <a:buNone/>
            </a:pPr>
            <a:endParaRPr lang="en-GB" sz="3200" i="1" dirty="0"/>
          </a:p>
          <a:p>
            <a:pPr marL="0" indent="0">
              <a:buNone/>
            </a:pPr>
            <a:endParaRPr lang="en-GB" sz="3200" i="1" dirty="0"/>
          </a:p>
          <a:p>
            <a:pPr marL="0" indent="0">
              <a:buNone/>
            </a:pPr>
            <a:r>
              <a:rPr lang="en-GB" sz="3200" i="1" dirty="0"/>
              <a:t>BUT</a:t>
            </a:r>
          </a:p>
          <a:p>
            <a:pPr marL="0" indent="0">
              <a:buNone/>
            </a:pPr>
            <a:r>
              <a:rPr lang="en-GB" sz="3200" i="1" dirty="0"/>
              <a:t>One of the positive features of FAST is its flexibility</a:t>
            </a:r>
          </a:p>
          <a:p>
            <a:pPr marL="0" indent="0">
              <a:buNone/>
            </a:pPr>
            <a:r>
              <a:rPr lang="en-GB" sz="3200" i="1" dirty="0"/>
              <a:t>An organisation or collection area can use the level of granularity that suits processes or collection requirements (broad or specific as suits)</a:t>
            </a:r>
            <a:endParaRPr lang="en-GB" sz="3000" dirty="0"/>
          </a:p>
          <a:p>
            <a:pPr marL="0" indent="0">
              <a:buNone/>
            </a:pPr>
            <a:endParaRPr lang="en-GB" sz="2000" dirty="0"/>
          </a:p>
        </p:txBody>
      </p:sp>
    </p:spTree>
    <p:extLst>
      <p:ext uri="{BB962C8B-B14F-4D97-AF65-F5344CB8AC3E}">
        <p14:creationId xmlns:p14="http://schemas.microsoft.com/office/powerpoint/2010/main" val="348248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Applying FAST headings</a:t>
            </a:r>
          </a:p>
        </p:txBody>
      </p:sp>
      <p:sp>
        <p:nvSpPr>
          <p:cNvPr id="3" name="Content Placeholder 2"/>
          <p:cNvSpPr>
            <a:spLocks noGrp="1"/>
          </p:cNvSpPr>
          <p:nvPr>
            <p:ph idx="1"/>
          </p:nvPr>
        </p:nvSpPr>
        <p:spPr>
          <a:xfrm>
            <a:off x="457200" y="1412776"/>
            <a:ext cx="8491538" cy="4906963"/>
          </a:xfrm>
        </p:spPr>
        <p:txBody>
          <a:bodyPr/>
          <a:lstStyle/>
          <a:p>
            <a:pPr marL="0" indent="0">
              <a:buNone/>
            </a:pPr>
            <a:endParaRPr lang="en-GB" sz="3200" b="1" i="1" dirty="0"/>
          </a:p>
          <a:p>
            <a:pPr marL="0" indent="0">
              <a:buNone/>
            </a:pPr>
            <a:endParaRPr lang="en-GB" sz="3200" b="1" i="1" dirty="0"/>
          </a:p>
          <a:p>
            <a:pPr marL="0" indent="0">
              <a:buNone/>
            </a:pPr>
            <a:r>
              <a:rPr lang="en-GB" sz="3200" b="1" i="1" dirty="0"/>
              <a:t>A Review and Criticism of Milton’s Paradise Lost</a:t>
            </a:r>
          </a:p>
          <a:p>
            <a:pPr marL="0" indent="0">
              <a:buNone/>
            </a:pPr>
            <a:endParaRPr lang="en-GB" sz="3200" b="1" i="1" dirty="0"/>
          </a:p>
          <a:p>
            <a:pPr marL="0" indent="0">
              <a:buNone/>
            </a:pPr>
            <a:r>
              <a:rPr lang="en-GB" sz="3200" dirty="0"/>
              <a:t>Title as subject:  Paradise Lost (Milton, John)</a:t>
            </a:r>
          </a:p>
          <a:p>
            <a:pPr marL="0" indent="0">
              <a:buNone/>
            </a:pPr>
            <a:r>
              <a:rPr lang="en-GB" sz="3200" dirty="0"/>
              <a:t>Form/Genre:      Criticism, interpretation, etc. </a:t>
            </a:r>
          </a:p>
          <a:p>
            <a:endParaRPr lang="en-GB" sz="3200" dirty="0"/>
          </a:p>
        </p:txBody>
      </p:sp>
    </p:spTree>
    <p:extLst>
      <p:ext uri="{BB962C8B-B14F-4D97-AF65-F5344CB8AC3E}">
        <p14:creationId xmlns:p14="http://schemas.microsoft.com/office/powerpoint/2010/main" val="3156871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Applying FAST headings</a:t>
            </a:r>
          </a:p>
        </p:txBody>
      </p:sp>
      <p:sp>
        <p:nvSpPr>
          <p:cNvPr id="3" name="Content Placeholder 2"/>
          <p:cNvSpPr>
            <a:spLocks noGrp="1"/>
          </p:cNvSpPr>
          <p:nvPr>
            <p:ph idx="1"/>
          </p:nvPr>
        </p:nvSpPr>
        <p:spPr>
          <a:xfrm>
            <a:off x="457200" y="1412776"/>
            <a:ext cx="8435279" cy="4442048"/>
          </a:xfrm>
        </p:spPr>
        <p:txBody>
          <a:bodyPr rIns="91440"/>
          <a:lstStyle/>
          <a:p>
            <a:pPr marL="0" indent="0">
              <a:buNone/>
            </a:pPr>
            <a:endParaRPr lang="en-GB" sz="3200" b="1" i="1" dirty="0"/>
          </a:p>
          <a:p>
            <a:pPr marL="0" indent="0">
              <a:buNone/>
            </a:pPr>
            <a:r>
              <a:rPr lang="en-GB" sz="3200" b="1" i="1" dirty="0"/>
              <a:t>A Italian language textbook for English speakers</a:t>
            </a:r>
          </a:p>
          <a:p>
            <a:pPr marL="0" indent="0">
              <a:buNone/>
            </a:pPr>
            <a:endParaRPr lang="en-GB" sz="3200" b="1" i="1" dirty="0"/>
          </a:p>
          <a:p>
            <a:pPr marL="0" indent="0">
              <a:buNone/>
            </a:pPr>
            <a:r>
              <a:rPr lang="en-GB" sz="3200" dirty="0"/>
              <a:t>Topic:                 Italian language</a:t>
            </a:r>
          </a:p>
          <a:p>
            <a:pPr marL="0" indent="0">
              <a:buNone/>
            </a:pPr>
            <a:r>
              <a:rPr lang="en-GB" sz="3200" dirty="0"/>
              <a:t>Form/Genre:      Textbooks – for English speakers </a:t>
            </a:r>
          </a:p>
          <a:p>
            <a:pPr marL="0" indent="0">
              <a:buNone/>
            </a:pPr>
            <a:endParaRPr lang="en-GB" sz="3200" b="1" i="1" dirty="0"/>
          </a:p>
          <a:p>
            <a:pPr marL="0" indent="0">
              <a:buNone/>
            </a:pPr>
            <a:endParaRPr lang="en-GB" sz="3200" dirty="0"/>
          </a:p>
        </p:txBody>
      </p:sp>
    </p:spTree>
    <p:extLst>
      <p:ext uri="{BB962C8B-B14F-4D97-AF65-F5344CB8AC3E}">
        <p14:creationId xmlns:p14="http://schemas.microsoft.com/office/powerpoint/2010/main" val="121684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Applying FAST headings</a:t>
            </a:r>
          </a:p>
        </p:txBody>
      </p:sp>
      <p:sp>
        <p:nvSpPr>
          <p:cNvPr id="3" name="Content Placeholder 2"/>
          <p:cNvSpPr>
            <a:spLocks noGrp="1"/>
          </p:cNvSpPr>
          <p:nvPr>
            <p:ph idx="1"/>
          </p:nvPr>
        </p:nvSpPr>
        <p:spPr>
          <a:xfrm>
            <a:off x="457200" y="1219200"/>
            <a:ext cx="8435279" cy="4906963"/>
          </a:xfrm>
        </p:spPr>
        <p:txBody>
          <a:bodyPr rIns="91440">
            <a:normAutofit lnSpcReduction="10000"/>
          </a:bodyPr>
          <a:lstStyle/>
          <a:p>
            <a:pPr marL="0" indent="0">
              <a:buNone/>
            </a:pPr>
            <a:endParaRPr lang="en-GB" sz="3200" b="1" i="1" dirty="0"/>
          </a:p>
          <a:p>
            <a:pPr marL="0" indent="0">
              <a:buNone/>
            </a:pPr>
            <a:endParaRPr lang="en-GB" sz="3200" b="1" i="1" dirty="0"/>
          </a:p>
          <a:p>
            <a:pPr marL="0" indent="0">
              <a:buNone/>
            </a:pPr>
            <a:r>
              <a:rPr lang="en-GB" sz="3200" b="1" i="1" dirty="0"/>
              <a:t>An oral history of folk music for English speakers</a:t>
            </a:r>
          </a:p>
          <a:p>
            <a:pPr marL="0" indent="0">
              <a:buNone/>
            </a:pPr>
            <a:endParaRPr lang="en-GB" sz="1200" b="1" i="1" dirty="0"/>
          </a:p>
          <a:p>
            <a:pPr marL="0" indent="0">
              <a:buNone/>
            </a:pPr>
            <a:r>
              <a:rPr lang="en-GB" sz="3200" dirty="0"/>
              <a:t>Topic:                 Folk music</a:t>
            </a:r>
          </a:p>
          <a:p>
            <a:pPr marL="0" indent="0">
              <a:buNone/>
            </a:pPr>
            <a:r>
              <a:rPr lang="en-GB" sz="3200" dirty="0"/>
              <a:t>Form/Genre       Oral histories</a:t>
            </a:r>
          </a:p>
          <a:p>
            <a:pPr marL="0" indent="0">
              <a:buNone/>
            </a:pPr>
            <a:r>
              <a:rPr lang="en-GB" sz="3200" dirty="0"/>
              <a:t>Form/Genre:      Sound recordings – for English speakers </a:t>
            </a:r>
            <a:br>
              <a:rPr lang="en-GB" sz="3200" dirty="0"/>
            </a:br>
            <a:endParaRPr lang="en-GB" sz="3200" dirty="0"/>
          </a:p>
          <a:p>
            <a:pPr marL="0" indent="0">
              <a:buNone/>
            </a:pPr>
            <a:endParaRPr lang="en-GB" sz="3200" b="1" i="1" dirty="0"/>
          </a:p>
          <a:p>
            <a:pPr marL="0" indent="0">
              <a:buNone/>
            </a:pPr>
            <a:endParaRPr lang="en-GB" sz="3200" dirty="0"/>
          </a:p>
        </p:txBody>
      </p:sp>
    </p:spTree>
    <p:extLst>
      <p:ext uri="{BB962C8B-B14F-4D97-AF65-F5344CB8AC3E}">
        <p14:creationId xmlns:p14="http://schemas.microsoft.com/office/powerpoint/2010/main" val="32519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Applying FAST headings: where to find them</a:t>
            </a:r>
          </a:p>
        </p:txBody>
      </p:sp>
      <p:sp>
        <p:nvSpPr>
          <p:cNvPr id="3" name="Content Placeholder 2"/>
          <p:cNvSpPr>
            <a:spLocks noGrp="1"/>
          </p:cNvSpPr>
          <p:nvPr>
            <p:ph idx="1"/>
          </p:nvPr>
        </p:nvSpPr>
        <p:spPr>
          <a:xfrm>
            <a:off x="457200" y="1219200"/>
            <a:ext cx="8435279" cy="4906963"/>
          </a:xfrm>
        </p:spPr>
        <p:txBody>
          <a:bodyPr rIns="91440"/>
          <a:lstStyle/>
          <a:p>
            <a:pPr marL="0" indent="0" algn="ctr">
              <a:buNone/>
            </a:pPr>
            <a:endParaRPr lang="en-GB" sz="1000" b="1" dirty="0">
              <a:solidFill>
                <a:schemeClr val="accent4">
                  <a:lumMod val="75000"/>
                </a:schemeClr>
              </a:solidFill>
              <a:hlinkClick r:id="" action="ppaction://noaction"/>
            </a:endParaRPr>
          </a:p>
          <a:p>
            <a:pPr marL="0" indent="0" algn="ctr">
              <a:buNone/>
            </a:pPr>
            <a:endParaRPr lang="en-GB" sz="3200" b="1" dirty="0">
              <a:solidFill>
                <a:schemeClr val="accent4">
                  <a:lumMod val="75000"/>
                </a:schemeClr>
              </a:solidFill>
              <a:hlinkClick r:id="" action="ppaction://noaction"/>
            </a:endParaRPr>
          </a:p>
          <a:p>
            <a:pPr marL="0" indent="0" algn="ctr">
              <a:buNone/>
            </a:pPr>
            <a:endParaRPr lang="en-GB" sz="3200" b="1" dirty="0">
              <a:solidFill>
                <a:schemeClr val="accent4">
                  <a:lumMod val="75000"/>
                </a:schemeClr>
              </a:solidFill>
              <a:hlinkClick r:id="" action="ppaction://noaction"/>
            </a:endParaRPr>
          </a:p>
          <a:p>
            <a:pPr marL="0" indent="0" algn="ctr">
              <a:buNone/>
            </a:pPr>
            <a:r>
              <a:rPr lang="en-GB" sz="3200" b="1" dirty="0">
                <a:solidFill>
                  <a:schemeClr val="accent4">
                    <a:lumMod val="75000"/>
                  </a:schemeClr>
                </a:solidFill>
                <a:hlinkClick r:id="" action="ppaction://noaction"/>
              </a:rPr>
              <a:t>http</a:t>
            </a:r>
            <a:r>
              <a:rPr lang="en-GB" sz="3200" b="1" dirty="0">
                <a:solidFill>
                  <a:schemeClr val="accent4">
                    <a:lumMod val="75000"/>
                  </a:schemeClr>
                </a:solidFill>
                <a:hlinkClick r:id="rId3"/>
              </a:rPr>
              <a:t>://fast.oclc.org/</a:t>
            </a:r>
            <a:r>
              <a:rPr lang="en-GB" sz="3200" b="1" dirty="0">
                <a:solidFill>
                  <a:schemeClr val="accent4">
                    <a:lumMod val="75000"/>
                  </a:schemeClr>
                </a:solidFill>
              </a:rPr>
              <a:t> </a:t>
            </a:r>
          </a:p>
          <a:p>
            <a:pPr marL="0" indent="0" algn="ctr">
              <a:buNone/>
            </a:pPr>
            <a:endParaRPr lang="en-GB" sz="3200" b="1" dirty="0">
              <a:solidFill>
                <a:schemeClr val="accent4">
                  <a:lumMod val="75000"/>
                </a:schemeClr>
              </a:solidFill>
            </a:endParaRPr>
          </a:p>
          <a:p>
            <a:pPr marL="0" indent="0" algn="ctr">
              <a:buNone/>
            </a:pPr>
            <a:r>
              <a:rPr lang="en-GB" sz="3200" b="1" dirty="0">
                <a:solidFill>
                  <a:schemeClr val="accent4">
                    <a:lumMod val="75000"/>
                  </a:schemeClr>
                </a:solidFill>
                <a:hlinkClick r:id="rId4"/>
              </a:rPr>
              <a:t>http://fast.oclc.org/searchfast/</a:t>
            </a:r>
            <a:endParaRPr lang="en-GB" sz="3200" b="1" dirty="0">
              <a:solidFill>
                <a:schemeClr val="accent4">
                  <a:lumMod val="75000"/>
                </a:schemeClr>
              </a:solidFill>
            </a:endParaRPr>
          </a:p>
          <a:p>
            <a:pPr marL="0" indent="0" algn="ctr">
              <a:buNone/>
            </a:pPr>
            <a:endParaRPr lang="en-GB" sz="3200" b="1" dirty="0">
              <a:solidFill>
                <a:schemeClr val="accent4">
                  <a:lumMod val="75000"/>
                </a:schemeClr>
              </a:solidFill>
            </a:endParaRPr>
          </a:p>
          <a:p>
            <a:pPr marL="0" indent="0" algn="ctr">
              <a:buNone/>
            </a:pPr>
            <a:r>
              <a:rPr lang="en-GB" sz="2800" b="1" dirty="0">
                <a:solidFill>
                  <a:schemeClr val="accent4">
                    <a:lumMod val="75000"/>
                  </a:schemeClr>
                </a:solidFill>
                <a:hlinkClick r:id="rId5"/>
              </a:rPr>
              <a:t>http://experimental.worldcat.org/fast/assignfast/</a:t>
            </a:r>
            <a:endParaRPr lang="en-GB" sz="2800" b="1" dirty="0">
              <a:solidFill>
                <a:schemeClr val="accent4">
                  <a:lumMod val="75000"/>
                </a:schemeClr>
              </a:solidFill>
            </a:endParaRPr>
          </a:p>
          <a:p>
            <a:pPr marL="0" indent="0" algn="ctr">
              <a:buNone/>
            </a:pPr>
            <a:endParaRPr lang="en-GB" b="1" dirty="0">
              <a:solidFill>
                <a:schemeClr val="accent4">
                  <a:lumMod val="75000"/>
                </a:schemeClr>
              </a:solidFill>
            </a:endParaRPr>
          </a:p>
          <a:p>
            <a:pPr marL="0" indent="0" algn="ctr">
              <a:buNone/>
            </a:pPr>
            <a:endParaRPr lang="en-GB" b="1" dirty="0">
              <a:solidFill>
                <a:schemeClr val="accent4">
                  <a:lumMod val="75000"/>
                </a:schemeClr>
              </a:solidFill>
            </a:endParaRPr>
          </a:p>
        </p:txBody>
      </p:sp>
    </p:spTree>
    <p:extLst>
      <p:ext uri="{BB962C8B-B14F-4D97-AF65-F5344CB8AC3E}">
        <p14:creationId xmlns:p14="http://schemas.microsoft.com/office/powerpoint/2010/main" val="65708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Using FAST in the British Library: history and future</a:t>
            </a:r>
            <a:endParaRPr lang="en-GB" dirty="0"/>
          </a:p>
        </p:txBody>
      </p:sp>
      <p:sp>
        <p:nvSpPr>
          <p:cNvPr id="3" name="Content Placeholder 2"/>
          <p:cNvSpPr>
            <a:spLocks noGrp="1"/>
          </p:cNvSpPr>
          <p:nvPr>
            <p:ph idx="1"/>
          </p:nvPr>
        </p:nvSpPr>
        <p:spPr/>
        <p:txBody>
          <a:bodyPr>
            <a:normAutofit fontScale="92500" lnSpcReduction="10000"/>
          </a:bodyPr>
          <a:lstStyle/>
          <a:p>
            <a:r>
              <a:rPr lang="en-GB" sz="3600" dirty="0"/>
              <a:t>Pioneered by project cataloguers</a:t>
            </a:r>
          </a:p>
          <a:p>
            <a:r>
              <a:rPr lang="en-GB" sz="3600" dirty="0"/>
              <a:t> Some shortcomings noted in the scheme  </a:t>
            </a:r>
          </a:p>
          <a:p>
            <a:r>
              <a:rPr lang="en-GB" sz="3600" dirty="0"/>
              <a:t>BL joined the FPOC to contribute to development</a:t>
            </a:r>
          </a:p>
          <a:p>
            <a:r>
              <a:rPr lang="en-GB" sz="3600" dirty="0"/>
              <a:t>BL joined the FAST Funnel to contribute to development</a:t>
            </a:r>
          </a:p>
          <a:p>
            <a:pPr marL="0" indent="0">
              <a:buNone/>
            </a:pPr>
            <a:endParaRPr lang="en-GB" sz="3600" dirty="0"/>
          </a:p>
        </p:txBody>
      </p:sp>
    </p:spTree>
    <p:extLst>
      <p:ext uri="{BB962C8B-B14F-4D97-AF65-F5344CB8AC3E}">
        <p14:creationId xmlns:p14="http://schemas.microsoft.com/office/powerpoint/2010/main" val="2833392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Using FAST in the British Library: policy and practice</a:t>
            </a:r>
          </a:p>
        </p:txBody>
      </p:sp>
      <p:sp>
        <p:nvSpPr>
          <p:cNvPr id="3" name="Content Placeholder 2"/>
          <p:cNvSpPr>
            <a:spLocks noGrp="1"/>
          </p:cNvSpPr>
          <p:nvPr>
            <p:ph idx="1"/>
          </p:nvPr>
        </p:nvSpPr>
        <p:spPr>
          <a:xfrm>
            <a:off x="652462" y="1052736"/>
            <a:ext cx="8491538" cy="4906963"/>
          </a:xfrm>
        </p:spPr>
        <p:txBody>
          <a:bodyPr/>
          <a:lstStyle/>
          <a:p>
            <a:pPr marL="0" indent="0">
              <a:buNone/>
            </a:pPr>
            <a:endParaRPr lang="en-GB" sz="2800" dirty="0"/>
          </a:p>
          <a:p>
            <a:pPr marL="0" indent="0">
              <a:buNone/>
            </a:pPr>
            <a:endParaRPr lang="en-GB" sz="2800" dirty="0"/>
          </a:p>
          <a:p>
            <a:pPr marL="0" indent="0">
              <a:buNone/>
            </a:pPr>
            <a:r>
              <a:rPr lang="en-GB" sz="2800" dirty="0"/>
              <a:t>LCSH guidance on specificity applied (but not obligatory)</a:t>
            </a:r>
            <a:br>
              <a:rPr lang="en-GB" sz="2800" dirty="0"/>
            </a:br>
            <a:br>
              <a:rPr lang="en-GB" sz="2800" dirty="0"/>
            </a:br>
            <a:endParaRPr lang="en-GB" sz="2800" dirty="0"/>
          </a:p>
          <a:p>
            <a:pPr marL="0" indent="0">
              <a:buNone/>
            </a:pPr>
            <a:r>
              <a:rPr lang="en-GB" sz="2800" dirty="0"/>
              <a:t>Push </a:t>
            </a:r>
            <a:r>
              <a:rPr lang="en-GB" sz="2800"/>
              <a:t>headings through from NACO and SACO </a:t>
            </a:r>
            <a:br>
              <a:rPr lang="en-GB" sz="2800" dirty="0"/>
            </a:br>
            <a:br>
              <a:rPr lang="en-GB" sz="2800" dirty="0"/>
            </a:br>
            <a:br>
              <a:rPr lang="en-GB" sz="2800" dirty="0"/>
            </a:br>
            <a:r>
              <a:rPr lang="en-GB" sz="2800" dirty="0"/>
              <a:t>Candidate new headings via LCSH or SACO contacts</a:t>
            </a:r>
          </a:p>
        </p:txBody>
      </p:sp>
    </p:spTree>
    <p:extLst>
      <p:ext uri="{BB962C8B-B14F-4D97-AF65-F5344CB8AC3E}">
        <p14:creationId xmlns:p14="http://schemas.microsoft.com/office/powerpoint/2010/main" val="600799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Using FAST in the British Library: policy and practice: sources</a:t>
            </a:r>
          </a:p>
        </p:txBody>
      </p:sp>
      <p:sp>
        <p:nvSpPr>
          <p:cNvPr id="3" name="Content Placeholder 2"/>
          <p:cNvSpPr>
            <a:spLocks noGrp="1"/>
          </p:cNvSpPr>
          <p:nvPr>
            <p:ph idx="1"/>
          </p:nvPr>
        </p:nvSpPr>
        <p:spPr>
          <a:xfrm>
            <a:off x="652462" y="1052736"/>
            <a:ext cx="8491538" cy="5472608"/>
          </a:xfrm>
        </p:spPr>
        <p:txBody>
          <a:bodyPr>
            <a:normAutofit lnSpcReduction="10000"/>
          </a:bodyPr>
          <a:lstStyle/>
          <a:p>
            <a:pPr marL="0" indent="0">
              <a:buNone/>
            </a:pPr>
            <a:endParaRPr lang="en-GB" sz="2800" dirty="0"/>
          </a:p>
          <a:p>
            <a:pPr marL="0" indent="0">
              <a:buNone/>
            </a:pPr>
            <a:endParaRPr lang="en-GB" sz="2800" dirty="0"/>
          </a:p>
          <a:p>
            <a:pPr marL="0" indent="0">
              <a:buNone/>
            </a:pPr>
            <a:r>
              <a:rPr lang="en-GB" sz="2800" dirty="0"/>
              <a:t>OCLC’s FAST </a:t>
            </a:r>
            <a:r>
              <a:rPr lang="en-GB" sz="2800" dirty="0" err="1"/>
              <a:t>Quickstart</a:t>
            </a:r>
            <a:r>
              <a:rPr lang="en-GB" sz="2800" dirty="0"/>
              <a:t> guide: - </a:t>
            </a:r>
            <a:r>
              <a:rPr lang="en-GB" sz="2800" dirty="0">
                <a:hlinkClick r:id="rId3"/>
              </a:rPr>
              <a:t>FAST Quick Start Guide (oclc.org)</a:t>
            </a:r>
            <a:br>
              <a:rPr lang="en-GB" sz="2800" dirty="0"/>
            </a:br>
            <a:br>
              <a:rPr lang="en-GB" sz="2800" dirty="0"/>
            </a:br>
            <a:r>
              <a:rPr lang="en-GB" sz="2800" dirty="0"/>
              <a:t>BL FAST FAQs: - </a:t>
            </a:r>
          </a:p>
          <a:p>
            <a:pPr marL="0" indent="0">
              <a:buNone/>
            </a:pPr>
            <a:r>
              <a:rPr lang="en-GB" sz="2800" dirty="0"/>
              <a:t>OCLC’s FAST FAQs: - </a:t>
            </a:r>
            <a:r>
              <a:rPr lang="en-GB" sz="2800" dirty="0">
                <a:hlinkClick r:id="rId4"/>
              </a:rPr>
              <a:t>FAST-FAQ-Nov2019.pdf (oclc.org)</a:t>
            </a:r>
            <a:br>
              <a:rPr lang="en-GB" sz="2800" dirty="0"/>
            </a:br>
            <a:endParaRPr lang="en-GB" sz="2800" dirty="0"/>
          </a:p>
          <a:p>
            <a:pPr marL="0" indent="0">
              <a:buNone/>
            </a:pPr>
            <a:br>
              <a:rPr lang="en-GB" sz="2800" dirty="0"/>
            </a:br>
            <a:r>
              <a:rPr lang="en-GB" sz="2800" dirty="0"/>
              <a:t>But note that policy will evolve over time, and a suite of situations and examples is now in development</a:t>
            </a:r>
          </a:p>
        </p:txBody>
      </p:sp>
    </p:spTree>
    <p:extLst>
      <p:ext uri="{BB962C8B-B14F-4D97-AF65-F5344CB8AC3E}">
        <p14:creationId xmlns:p14="http://schemas.microsoft.com/office/powerpoint/2010/main" val="3069440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639" y="753228"/>
            <a:ext cx="6896534" cy="5844124"/>
          </a:xfrm>
        </p:spPr>
        <p:txBody>
          <a:bodyPr/>
          <a:lstStyle/>
          <a:p>
            <a:r>
              <a:rPr lang="en-GB" dirty="0"/>
              <a:t>Thank you for listening. </a:t>
            </a:r>
            <a:br>
              <a:rPr lang="en-GB" dirty="0"/>
            </a:br>
            <a:br>
              <a:rPr lang="en-GB" dirty="0"/>
            </a:br>
            <a:br>
              <a:rPr lang="en-GB" dirty="0"/>
            </a:br>
            <a:r>
              <a:rPr lang="en-GB" dirty="0"/>
              <a:t>Any questions? </a:t>
            </a:r>
          </a:p>
        </p:txBody>
      </p:sp>
    </p:spTree>
    <p:extLst>
      <p:ext uri="{BB962C8B-B14F-4D97-AF65-F5344CB8AC3E}">
        <p14:creationId xmlns:p14="http://schemas.microsoft.com/office/powerpoint/2010/main" val="21335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639" y="1412776"/>
            <a:ext cx="6889150" cy="4032448"/>
          </a:xfrm>
        </p:spPr>
        <p:txBody>
          <a:bodyPr>
            <a:normAutofit/>
          </a:bodyPr>
          <a:lstStyle/>
          <a:p>
            <a:r>
              <a:rPr lang="en-GB" dirty="0"/>
              <a:t>2023: British Library adopts FAST as its preferred subject scheme for mainstream material </a:t>
            </a:r>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687672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t>
            </a:r>
            <a:r>
              <a:rPr lang="en-GB" b="1" dirty="0"/>
              <a:t>FAST</a:t>
            </a:r>
            <a:r>
              <a:rPr lang="en-GB" dirty="0"/>
              <a:t>?</a:t>
            </a:r>
            <a:br>
              <a:rPr lang="en-GB" dirty="0"/>
            </a:br>
            <a:endParaRPr lang="en-GB" dirty="0"/>
          </a:p>
        </p:txBody>
      </p:sp>
      <p:sp>
        <p:nvSpPr>
          <p:cNvPr id="3" name="Content Placeholder 2"/>
          <p:cNvSpPr>
            <a:spLocks noGrp="1"/>
          </p:cNvSpPr>
          <p:nvPr>
            <p:ph idx="1"/>
          </p:nvPr>
        </p:nvSpPr>
        <p:spPr>
          <a:xfrm>
            <a:off x="457200" y="1834166"/>
            <a:ext cx="8491538" cy="4835194"/>
          </a:xfrm>
        </p:spPr>
        <p:txBody>
          <a:bodyPr>
            <a:normAutofit fontScale="92500" lnSpcReduction="10000"/>
          </a:bodyPr>
          <a:lstStyle/>
          <a:p>
            <a:endParaRPr lang="en-GB" sz="3200" dirty="0"/>
          </a:p>
          <a:p>
            <a:r>
              <a:rPr lang="en-GB" sz="3200" dirty="0"/>
              <a:t>FAST: Faceted Application of Subject Terminology:</a:t>
            </a:r>
          </a:p>
          <a:p>
            <a:pPr marL="0" indent="0">
              <a:buNone/>
            </a:pPr>
            <a:endParaRPr lang="en-GB" sz="3200" dirty="0"/>
          </a:p>
          <a:p>
            <a:r>
              <a:rPr lang="en-GB" sz="3200" dirty="0"/>
              <a:t>A subject standard with a controlled vocabulary derived from LCSH and NACO, </a:t>
            </a:r>
            <a:br>
              <a:rPr lang="en-GB" sz="3200" dirty="0"/>
            </a:br>
            <a:br>
              <a:rPr lang="en-GB" sz="3200" dirty="0"/>
            </a:br>
            <a:r>
              <a:rPr lang="en-GB" sz="3200" i="1" dirty="0"/>
              <a:t>but</a:t>
            </a:r>
            <a:r>
              <a:rPr lang="en-GB" sz="3200" dirty="0"/>
              <a:t>,</a:t>
            </a:r>
          </a:p>
          <a:p>
            <a:pPr marL="0" indent="0">
              <a:buNone/>
            </a:pPr>
            <a:endParaRPr lang="en-GB" sz="3200" dirty="0"/>
          </a:p>
          <a:p>
            <a:r>
              <a:rPr lang="en-GB" sz="3200" dirty="0"/>
              <a:t>A faceted vocabulary, easy to assign and interrogate</a:t>
            </a:r>
          </a:p>
          <a:p>
            <a:pPr marL="0" indent="0">
              <a:buNone/>
            </a:pPr>
            <a:endParaRPr lang="en-GB" sz="3200" dirty="0"/>
          </a:p>
        </p:txBody>
      </p:sp>
    </p:spTree>
    <p:extLst>
      <p:ext uri="{BB962C8B-B14F-4D97-AF65-F5344CB8AC3E}">
        <p14:creationId xmlns:p14="http://schemas.microsoft.com/office/powerpoint/2010/main" val="40525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FAST do for libraries? </a:t>
            </a:r>
          </a:p>
        </p:txBody>
      </p:sp>
      <p:sp>
        <p:nvSpPr>
          <p:cNvPr id="3" name="Content Placeholder 2"/>
          <p:cNvSpPr>
            <a:spLocks noGrp="1"/>
          </p:cNvSpPr>
          <p:nvPr>
            <p:ph idx="1"/>
          </p:nvPr>
        </p:nvSpPr>
        <p:spPr>
          <a:xfrm>
            <a:off x="445546" y="1700808"/>
            <a:ext cx="8491538" cy="3793976"/>
          </a:xfrm>
        </p:spPr>
        <p:txBody>
          <a:bodyPr/>
          <a:lstStyle/>
          <a:p>
            <a:endParaRPr lang="en-GB" sz="3200" dirty="0"/>
          </a:p>
          <a:p>
            <a:endParaRPr lang="en-GB" sz="3200" dirty="0"/>
          </a:p>
          <a:p>
            <a:r>
              <a:rPr lang="en-GB" sz="3200" dirty="0"/>
              <a:t>It is compatible with MARC coding</a:t>
            </a:r>
          </a:p>
          <a:p>
            <a:r>
              <a:rPr lang="en-GB" sz="3200" dirty="0"/>
              <a:t>It is well suited to a linked data environment</a:t>
            </a:r>
          </a:p>
          <a:p>
            <a:r>
              <a:rPr lang="en-GB" sz="3200" dirty="0"/>
              <a:t>It reduces overheads in training and documentation </a:t>
            </a:r>
          </a:p>
          <a:p>
            <a:pPr marL="0" indent="0">
              <a:buNone/>
            </a:pPr>
            <a:endParaRPr lang="en-GB" sz="2800" dirty="0"/>
          </a:p>
        </p:txBody>
      </p:sp>
    </p:spTree>
    <p:extLst>
      <p:ext uri="{BB962C8B-B14F-4D97-AF65-F5344CB8AC3E}">
        <p14:creationId xmlns:p14="http://schemas.microsoft.com/office/powerpoint/2010/main" val="353946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3600" dirty="0"/>
            </a:br>
            <a:r>
              <a:rPr lang="en-GB" dirty="0"/>
              <a:t>Structure/principles of FAST headings</a:t>
            </a:r>
            <a:br>
              <a:rPr lang="en-GB" dirty="0"/>
            </a:br>
            <a:br>
              <a:rPr lang="en-GB" dirty="0"/>
            </a:br>
            <a:endParaRPr lang="en-GB" sz="3600" dirty="0"/>
          </a:p>
        </p:txBody>
      </p:sp>
      <p:sp>
        <p:nvSpPr>
          <p:cNvPr id="3" name="Content Placeholder 2"/>
          <p:cNvSpPr>
            <a:spLocks noGrp="1"/>
          </p:cNvSpPr>
          <p:nvPr>
            <p:ph idx="1"/>
          </p:nvPr>
        </p:nvSpPr>
        <p:spPr>
          <a:xfrm>
            <a:off x="457200" y="2636912"/>
            <a:ext cx="8435279" cy="3168352"/>
          </a:xfrm>
        </p:spPr>
        <p:txBody>
          <a:bodyPr rIns="91440"/>
          <a:lstStyle/>
          <a:p>
            <a:r>
              <a:rPr lang="en-GB" sz="3200" dirty="0"/>
              <a:t>A controlled/uniform vocabulary, of course! </a:t>
            </a:r>
          </a:p>
          <a:p>
            <a:r>
              <a:rPr lang="en-GB" sz="3200" dirty="0"/>
              <a:t>Terms should be in common and current usage</a:t>
            </a:r>
          </a:p>
          <a:p>
            <a:r>
              <a:rPr lang="en-GB" sz="3200" dirty="0"/>
              <a:t>Literary warrant justifies them</a:t>
            </a:r>
          </a:p>
        </p:txBody>
      </p:sp>
    </p:spTree>
    <p:extLst>
      <p:ext uri="{BB962C8B-B14F-4D97-AF65-F5344CB8AC3E}">
        <p14:creationId xmlns:p14="http://schemas.microsoft.com/office/powerpoint/2010/main" val="166440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FACETS: examples</a:t>
            </a:r>
          </a:p>
        </p:txBody>
      </p:sp>
      <p:sp>
        <p:nvSpPr>
          <p:cNvPr id="3" name="Content Placeholder 2"/>
          <p:cNvSpPr>
            <a:spLocks noGrp="1"/>
          </p:cNvSpPr>
          <p:nvPr>
            <p:ph idx="1"/>
          </p:nvPr>
        </p:nvSpPr>
        <p:spPr>
          <a:xfrm>
            <a:off x="457200" y="1988840"/>
            <a:ext cx="8219256" cy="4536504"/>
          </a:xfrm>
        </p:spPr>
        <p:txBody>
          <a:bodyPr>
            <a:normAutofit/>
          </a:bodyPr>
          <a:lstStyle/>
          <a:p>
            <a:pPr marL="514350" lvl="1" indent="0">
              <a:buNone/>
            </a:pPr>
            <a:r>
              <a:rPr lang="en-GB" sz="2600" b="1" dirty="0"/>
              <a:t>Topical </a:t>
            </a:r>
            <a:r>
              <a:rPr lang="en-GB" sz="2600" dirty="0"/>
              <a:t> e.g. </a:t>
            </a:r>
            <a:r>
              <a:rPr lang="en-GB" sz="2600" i="1" dirty="0"/>
              <a:t>Dentistry; Civil procedure; Federal aid to adult education; Felix the Cat (Fictitious character); Minerva (Roman deity) </a:t>
            </a:r>
          </a:p>
          <a:p>
            <a:pPr marL="514350" lvl="1" indent="0">
              <a:buNone/>
            </a:pPr>
            <a:endParaRPr lang="en-GB" sz="2600" dirty="0"/>
          </a:p>
          <a:p>
            <a:pPr marL="514350" lvl="1" indent="0">
              <a:buNone/>
            </a:pPr>
            <a:r>
              <a:rPr lang="en-GB" sz="2600" b="1" dirty="0"/>
              <a:t>Geographic  </a:t>
            </a:r>
            <a:r>
              <a:rPr lang="en-GB" sz="2600" dirty="0"/>
              <a:t>e.g. </a:t>
            </a:r>
            <a:r>
              <a:rPr lang="en-GB" sz="2600" i="1" dirty="0"/>
              <a:t>Puerto Rico; Himalaya Mountains; Zimbabwe</a:t>
            </a:r>
          </a:p>
          <a:p>
            <a:pPr marL="514350" lvl="1" indent="0">
              <a:buNone/>
            </a:pPr>
            <a:endParaRPr lang="en-GB" sz="2600" i="1" dirty="0"/>
          </a:p>
          <a:p>
            <a:pPr marL="514350" lvl="1" indent="0">
              <a:buNone/>
            </a:pPr>
            <a:r>
              <a:rPr lang="en-GB" sz="2600" b="1" dirty="0"/>
              <a:t>Chronological </a:t>
            </a:r>
            <a:r>
              <a:rPr lang="en-GB" sz="2600" dirty="0"/>
              <a:t>e.g. </a:t>
            </a:r>
            <a:r>
              <a:rPr lang="en-GB" sz="2600" i="1" dirty="0"/>
              <a:t>To 1900; 1066-1485; 1981</a:t>
            </a:r>
            <a:r>
              <a:rPr lang="en-GB" sz="2600" b="1" i="1" dirty="0"/>
              <a:t> </a:t>
            </a:r>
          </a:p>
          <a:p>
            <a:pPr marL="514350" lvl="1" indent="0">
              <a:buNone/>
            </a:pPr>
            <a:endParaRPr lang="en-GB" sz="2600" b="1" i="1" dirty="0"/>
          </a:p>
          <a:p>
            <a:pPr marL="0" indent="0">
              <a:buNone/>
            </a:pPr>
            <a:r>
              <a:rPr lang="en-GB" b="1" i="1" dirty="0"/>
              <a:t>(NB These chronological headings are only established when needed as a cross-reference) </a:t>
            </a:r>
          </a:p>
        </p:txBody>
      </p:sp>
    </p:spTree>
    <p:extLst>
      <p:ext uri="{BB962C8B-B14F-4D97-AF65-F5344CB8AC3E}">
        <p14:creationId xmlns:p14="http://schemas.microsoft.com/office/powerpoint/2010/main" val="165870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FACETS (continued)</a:t>
            </a:r>
          </a:p>
        </p:txBody>
      </p:sp>
      <p:sp>
        <p:nvSpPr>
          <p:cNvPr id="3" name="Content Placeholder 2"/>
          <p:cNvSpPr>
            <a:spLocks noGrp="1"/>
          </p:cNvSpPr>
          <p:nvPr>
            <p:ph idx="1"/>
          </p:nvPr>
        </p:nvSpPr>
        <p:spPr>
          <a:xfrm>
            <a:off x="457200" y="2132856"/>
            <a:ext cx="8435279" cy="3993307"/>
          </a:xfrm>
        </p:spPr>
        <p:txBody>
          <a:bodyPr rIns="91440"/>
          <a:lstStyle/>
          <a:p>
            <a:pPr marL="0" indent="0">
              <a:buNone/>
            </a:pPr>
            <a:r>
              <a:rPr lang="en-GB" sz="2800" b="1" dirty="0"/>
              <a:t>Events </a:t>
            </a:r>
            <a:r>
              <a:rPr lang="en-GB" sz="2800" dirty="0"/>
              <a:t> e.g. </a:t>
            </a:r>
            <a:r>
              <a:rPr lang="en-GB" sz="2800" i="1" dirty="0"/>
              <a:t>Paris Peace Conference (1946); Tour de France (Bicycle race); Persian Gulf War (1991)</a:t>
            </a:r>
          </a:p>
          <a:p>
            <a:pPr marL="0" indent="0">
              <a:buNone/>
            </a:pPr>
            <a:endParaRPr lang="en-GB" sz="2800" b="1" i="1" dirty="0"/>
          </a:p>
          <a:p>
            <a:pPr marL="0" indent="0">
              <a:buNone/>
            </a:pPr>
            <a:r>
              <a:rPr lang="en-GB" sz="2800" b="1" dirty="0"/>
              <a:t>Names as subjects  </a:t>
            </a:r>
            <a:r>
              <a:rPr lang="en-GB" sz="2800" dirty="0"/>
              <a:t>e.g. </a:t>
            </a:r>
            <a:r>
              <a:rPr lang="en-GB" sz="2800" i="1" dirty="0"/>
              <a:t>Clinton, Bill, 1946-; University of Oxford; Inferno (Dante Alighieri)</a:t>
            </a:r>
          </a:p>
          <a:p>
            <a:pPr marL="0" indent="0">
              <a:buNone/>
            </a:pPr>
            <a:endParaRPr lang="en-GB" sz="2800" b="1" i="1" dirty="0"/>
          </a:p>
          <a:p>
            <a:pPr marL="0" indent="0">
              <a:buNone/>
            </a:pPr>
            <a:r>
              <a:rPr lang="en-GB" sz="2800" b="1" dirty="0"/>
              <a:t>Form/genre </a:t>
            </a:r>
            <a:r>
              <a:rPr lang="en-GB" sz="2800" dirty="0"/>
              <a:t>e.g. </a:t>
            </a:r>
            <a:r>
              <a:rPr lang="en-GB" sz="2800" i="1" dirty="0"/>
              <a:t>Posters; Guidebooks; Blogs; Biography - Anecdotes</a:t>
            </a:r>
            <a:endParaRPr lang="en-GB" sz="2800" b="1" dirty="0"/>
          </a:p>
          <a:p>
            <a:pPr marL="0" indent="0">
              <a:buNone/>
            </a:pPr>
            <a:endParaRPr lang="en-GB" sz="2000" b="1" dirty="0"/>
          </a:p>
          <a:p>
            <a:pPr marL="0" indent="0">
              <a:buNone/>
            </a:pPr>
            <a:endParaRPr lang="en-GB" sz="2000" b="1" dirty="0"/>
          </a:p>
        </p:txBody>
      </p:sp>
    </p:spTree>
    <p:extLst>
      <p:ext uri="{BB962C8B-B14F-4D97-AF65-F5344CB8AC3E}">
        <p14:creationId xmlns:p14="http://schemas.microsoft.com/office/powerpoint/2010/main" val="303082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18463" cy="1404391"/>
          </a:xfrm>
        </p:spPr>
        <p:txBody>
          <a:bodyPr>
            <a:normAutofit fontScale="90000"/>
          </a:bodyPr>
          <a:lstStyle/>
          <a:p>
            <a:br>
              <a:rPr lang="en-GB" sz="3600" dirty="0"/>
            </a:br>
            <a:br>
              <a:rPr lang="en-GB" dirty="0"/>
            </a:br>
            <a:br>
              <a:rPr lang="en-GB" dirty="0"/>
            </a:br>
            <a:r>
              <a:rPr lang="en-GB" sz="3600" dirty="0"/>
              <a:t>Coding of FAST headings </a:t>
            </a:r>
          </a:p>
        </p:txBody>
      </p:sp>
      <p:sp>
        <p:nvSpPr>
          <p:cNvPr id="3" name="Content Placeholder 2"/>
          <p:cNvSpPr>
            <a:spLocks noGrp="1"/>
          </p:cNvSpPr>
          <p:nvPr>
            <p:ph idx="1"/>
          </p:nvPr>
        </p:nvSpPr>
        <p:spPr>
          <a:xfrm>
            <a:off x="434249" y="1124744"/>
            <a:ext cx="8435279" cy="5733256"/>
          </a:xfrm>
        </p:spPr>
        <p:txBody>
          <a:bodyPr rIns="91440">
            <a:normAutofit/>
          </a:bodyPr>
          <a:lstStyle/>
          <a:p>
            <a:pPr marL="0" indent="0">
              <a:buNone/>
            </a:pPr>
            <a:endParaRPr lang="en-GB" b="1" dirty="0"/>
          </a:p>
          <a:p>
            <a:pPr marL="0" indent="0">
              <a:buNone/>
            </a:pPr>
            <a:endParaRPr lang="en-GB" b="1" dirty="0"/>
          </a:p>
          <a:p>
            <a:pPr marL="0" indent="0">
              <a:buNone/>
            </a:pPr>
            <a:r>
              <a:rPr lang="en-GB" b="1" dirty="0"/>
              <a:t>650 7   $$</a:t>
            </a:r>
            <a:r>
              <a:rPr lang="en-GB" b="1" dirty="0" err="1"/>
              <a:t>aCommercial</a:t>
            </a:r>
            <a:r>
              <a:rPr lang="en-GB" b="1" dirty="0"/>
              <a:t> products. $$2 fast $$0 (</a:t>
            </a:r>
            <a:r>
              <a:rPr lang="en-GB" b="1" dirty="0" err="1"/>
              <a:t>OCoLC</a:t>
            </a:r>
            <a:r>
              <a:rPr lang="en-GB" b="1" dirty="0"/>
              <a:t>)fst00869578</a:t>
            </a:r>
          </a:p>
          <a:p>
            <a:pPr marL="0" indent="0">
              <a:buNone/>
            </a:pPr>
            <a:endParaRPr lang="en-GB" sz="1000" b="1" dirty="0"/>
          </a:p>
          <a:p>
            <a:pPr marL="0" indent="0">
              <a:buNone/>
            </a:pPr>
            <a:r>
              <a:rPr lang="en-GB" b="1" dirty="0"/>
              <a:t>651 7   $$</a:t>
            </a:r>
            <a:r>
              <a:rPr lang="en-GB" b="1" dirty="0" err="1"/>
              <a:t>aUnited</a:t>
            </a:r>
            <a:r>
              <a:rPr lang="en-GB" b="1" dirty="0"/>
              <a:t> States. $$2 fast $$0 (</a:t>
            </a:r>
            <a:r>
              <a:rPr lang="en-GB" b="1" dirty="0" err="1"/>
              <a:t>OCoLC</a:t>
            </a:r>
            <a:r>
              <a:rPr lang="en-GB" b="1" dirty="0"/>
              <a:t>)fst01204155</a:t>
            </a:r>
          </a:p>
          <a:p>
            <a:pPr marL="0" indent="0">
              <a:buNone/>
            </a:pPr>
            <a:endParaRPr lang="en-GB" b="1" dirty="0"/>
          </a:p>
          <a:p>
            <a:pPr marL="0" indent="0">
              <a:buNone/>
            </a:pPr>
            <a:r>
              <a:rPr lang="en-GB" b="1" dirty="0"/>
              <a:t>600 1 7   $$a Faulkner, William, $$d 1897-1962 $$2 fast $$0 (</a:t>
            </a:r>
            <a:r>
              <a:rPr lang="en-GB" b="1" dirty="0" err="1"/>
              <a:t>OCoLC</a:t>
            </a:r>
            <a:r>
              <a:rPr lang="en-GB" b="1" dirty="0"/>
              <a:t>)fst00029774</a:t>
            </a:r>
          </a:p>
          <a:p>
            <a:pPr marL="0" indent="0">
              <a:buNone/>
            </a:pPr>
            <a:endParaRPr lang="en-GB" b="1" dirty="0"/>
          </a:p>
          <a:p>
            <a:pPr marL="0" indent="0">
              <a:buNone/>
            </a:pPr>
            <a:r>
              <a:rPr lang="en-GB" b="1" dirty="0"/>
              <a:t>61027 $</a:t>
            </a:r>
            <a:r>
              <a:rPr lang="en-GB" b="1" dirty="0" err="1"/>
              <a:t>aKoninklijke</a:t>
            </a:r>
            <a:r>
              <a:rPr lang="en-GB" b="1" dirty="0"/>
              <a:t> </a:t>
            </a:r>
            <a:r>
              <a:rPr lang="en-GB" b="1" dirty="0" err="1"/>
              <a:t>Bibliotheek</a:t>
            </a:r>
            <a:r>
              <a:rPr lang="en-GB" b="1" dirty="0"/>
              <a:t> (Netherlands)$2fast$0(</a:t>
            </a:r>
            <a:r>
              <a:rPr lang="en-GB" b="1" dirty="0" err="1"/>
              <a:t>OCoLC</a:t>
            </a:r>
            <a:r>
              <a:rPr lang="en-GB" b="1" dirty="0"/>
              <a:t>)fst00538619</a:t>
            </a:r>
          </a:p>
          <a:p>
            <a:pPr marL="0" indent="0">
              <a:buNone/>
            </a:pPr>
            <a:endParaRPr lang="en-GB" b="1" dirty="0"/>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120814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79"/>
            <a:ext cx="8018463" cy="1296145"/>
          </a:xfrm>
        </p:spPr>
        <p:txBody>
          <a:bodyPr>
            <a:normAutofit/>
          </a:bodyPr>
          <a:lstStyle/>
          <a:p>
            <a:r>
              <a:rPr lang="en-GB" sz="3600" dirty="0"/>
              <a:t>Coding of FAST headings</a:t>
            </a:r>
          </a:p>
        </p:txBody>
      </p:sp>
      <p:sp>
        <p:nvSpPr>
          <p:cNvPr id="3" name="Content Placeholder 2"/>
          <p:cNvSpPr>
            <a:spLocks noGrp="1"/>
          </p:cNvSpPr>
          <p:nvPr>
            <p:ph idx="1"/>
          </p:nvPr>
        </p:nvSpPr>
        <p:spPr>
          <a:xfrm>
            <a:off x="457200" y="908720"/>
            <a:ext cx="8435279" cy="5112569"/>
          </a:xfrm>
        </p:spPr>
        <p:txBody>
          <a:bodyPr rIns="91440">
            <a:normAutofit lnSpcReduction="10000"/>
          </a:bodyPr>
          <a:lstStyle/>
          <a:p>
            <a:pPr marL="0" indent="0">
              <a:buNone/>
            </a:pPr>
            <a:r>
              <a:rPr lang="en-GB" b="1" dirty="0"/>
              <a:t>  </a:t>
            </a:r>
          </a:p>
          <a:p>
            <a:pPr marL="0" indent="0">
              <a:buNone/>
            </a:pPr>
            <a:endParaRPr lang="en-GB" b="1" dirty="0"/>
          </a:p>
          <a:p>
            <a:pPr marL="0" indent="0">
              <a:buNone/>
            </a:pPr>
            <a:endParaRPr lang="en-GB" b="1" dirty="0"/>
          </a:p>
          <a:p>
            <a:pPr marL="0" indent="0">
              <a:buNone/>
            </a:pPr>
            <a:r>
              <a:rPr lang="en-GB" b="1" dirty="0"/>
              <a:t>630 07 $$</a:t>
            </a:r>
            <a:r>
              <a:rPr lang="en-GB" b="1" dirty="0" err="1"/>
              <a:t>aSound</a:t>
            </a:r>
            <a:r>
              <a:rPr lang="en-GB" b="1" dirty="0"/>
              <a:t> and the fury (Faulkner, William) $$2fast $$0 (</a:t>
            </a:r>
            <a:r>
              <a:rPr lang="en-GB" b="1" dirty="0" err="1"/>
              <a:t>OCoLC</a:t>
            </a:r>
            <a:r>
              <a:rPr lang="en-GB" b="1" dirty="0"/>
              <a:t>)fst01356578</a:t>
            </a:r>
          </a:p>
          <a:p>
            <a:pPr marL="0" indent="0">
              <a:buNone/>
            </a:pPr>
            <a:endParaRPr lang="en-GB" b="1" dirty="0"/>
          </a:p>
          <a:p>
            <a:pPr marL="0" indent="0">
              <a:buNone/>
            </a:pPr>
            <a:r>
              <a:rPr lang="en-GB" b="1" dirty="0"/>
              <a:t>647 7  $$</a:t>
            </a:r>
            <a:r>
              <a:rPr lang="en-GB" b="1" dirty="0" err="1"/>
              <a:t>aRye</a:t>
            </a:r>
            <a:r>
              <a:rPr lang="en-GB" b="1" dirty="0"/>
              <a:t> House Plot (1683) $$2fast $$0 (</a:t>
            </a:r>
            <a:r>
              <a:rPr lang="en-GB" b="1" dirty="0" err="1"/>
              <a:t>OCoLC</a:t>
            </a:r>
            <a:r>
              <a:rPr lang="en-GB" b="1" dirty="0"/>
              <a:t>)fst01102638</a:t>
            </a:r>
          </a:p>
          <a:p>
            <a:pPr marL="0" indent="0">
              <a:buNone/>
            </a:pPr>
            <a:endParaRPr lang="en-GB" b="1" dirty="0"/>
          </a:p>
          <a:p>
            <a:pPr marL="0" indent="0">
              <a:buNone/>
            </a:pPr>
            <a:r>
              <a:rPr lang="en-GB" b="1" dirty="0"/>
              <a:t>655 7   $$</a:t>
            </a:r>
            <a:r>
              <a:rPr lang="en-GB" b="1" dirty="0" err="1"/>
              <a:t>aPeriodicals</a:t>
            </a:r>
            <a:r>
              <a:rPr lang="en-GB" b="1" dirty="0"/>
              <a:t>.$$2fast$$0(</a:t>
            </a:r>
            <a:r>
              <a:rPr lang="en-GB" b="1" dirty="0" err="1"/>
              <a:t>OCoLC</a:t>
            </a:r>
            <a:r>
              <a:rPr lang="en-GB" b="1" dirty="0"/>
              <a:t>)fst01411641</a:t>
            </a:r>
          </a:p>
          <a:p>
            <a:pPr marL="0" indent="0">
              <a:buNone/>
            </a:pPr>
            <a:endParaRPr lang="en-GB" b="1" dirty="0"/>
          </a:p>
          <a:p>
            <a:pPr marL="0" indent="0">
              <a:buNone/>
            </a:pPr>
            <a:r>
              <a:rPr lang="en-GB" b="1" dirty="0"/>
              <a:t>648 7    $$a 1900-1999 $$2 fast</a:t>
            </a:r>
          </a:p>
        </p:txBody>
      </p:sp>
    </p:spTree>
    <p:extLst>
      <p:ext uri="{BB962C8B-B14F-4D97-AF65-F5344CB8AC3E}">
        <p14:creationId xmlns:p14="http://schemas.microsoft.com/office/powerpoint/2010/main" val="14231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a13a1cea625e35eb595b22bd03d01ed654e59"/>
  <p:tag name="ISPRING_RESOURCE_PATHS_HASH_2" val="977778f939a2942834f6e3b33e279431cca624e5"/>
</p:tagLst>
</file>

<file path=ppt/theme/theme1.xml><?xml version="1.0" encoding="utf-8"?>
<a:theme xmlns:a="http://schemas.openxmlformats.org/drawingml/2006/main" name="Lime">
  <a:themeElements>
    <a:clrScheme name="BRL-01">
      <a:dk1>
        <a:srgbClr val="414141"/>
      </a:dk1>
      <a:lt1>
        <a:sysClr val="window" lastClr="FFFFFF"/>
      </a:lt1>
      <a:dk2>
        <a:srgbClr val="000000"/>
      </a:dk2>
      <a:lt2>
        <a:srgbClr val="D3D3D3"/>
      </a:lt2>
      <a:accent1>
        <a:srgbClr val="CBDB2A"/>
      </a:accent1>
      <a:accent2>
        <a:srgbClr val="00B3C9"/>
      </a:accent2>
      <a:accent3>
        <a:srgbClr val="803F92"/>
      </a:accent3>
      <a:accent4>
        <a:srgbClr val="FAA61A"/>
      </a:accent4>
      <a:accent5>
        <a:srgbClr val="41AD49"/>
      </a:accent5>
      <a:accent6>
        <a:srgbClr val="E1058C"/>
      </a:accent6>
      <a:hlink>
        <a:srgbClr val="959595"/>
      </a:hlink>
      <a:folHlink>
        <a:srgbClr val="E31B2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3C9"/>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Purple">
  <a:themeElements>
    <a:clrScheme name="BRL-01">
      <a:dk1>
        <a:srgbClr val="414141"/>
      </a:dk1>
      <a:lt1>
        <a:sysClr val="window" lastClr="FFFFFF"/>
      </a:lt1>
      <a:dk2>
        <a:srgbClr val="000000"/>
      </a:dk2>
      <a:lt2>
        <a:srgbClr val="D3D3D3"/>
      </a:lt2>
      <a:accent1>
        <a:srgbClr val="CBDB2A"/>
      </a:accent1>
      <a:accent2>
        <a:srgbClr val="00B3C9"/>
      </a:accent2>
      <a:accent3>
        <a:srgbClr val="803F92"/>
      </a:accent3>
      <a:accent4>
        <a:srgbClr val="FAA61A"/>
      </a:accent4>
      <a:accent5>
        <a:srgbClr val="41AD49"/>
      </a:accent5>
      <a:accent6>
        <a:srgbClr val="E1058C"/>
      </a:accent6>
      <a:hlink>
        <a:srgbClr val="959595"/>
      </a:hlink>
      <a:folHlink>
        <a:srgbClr val="E31B2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3C9"/>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02E82FC971C48BCCF1D030EBD1546" ma:contentTypeVersion="14" ma:contentTypeDescription="Een nieuw document maken." ma:contentTypeScope="" ma:versionID="42fa8ce728bc5e7ed82503d3d6926b95">
  <xsd:schema xmlns:xsd="http://www.w3.org/2001/XMLSchema" xmlns:xs="http://www.w3.org/2001/XMLSchema" xmlns:p="http://schemas.microsoft.com/office/2006/metadata/properties" xmlns:ns2="646459eb-1e98-402d-8e92-95b12d9e4b69" xmlns:ns3="56a93ff2-d2c5-4cd0-951b-a666a728c7f6" targetNamespace="http://schemas.microsoft.com/office/2006/metadata/properties" ma:root="true" ma:fieldsID="4f9a3251db1ce1c8012751805939f2b0" ns2:_="" ns3:_="">
    <xsd:import namespace="646459eb-1e98-402d-8e92-95b12d9e4b69"/>
    <xsd:import namespace="56a93ff2-d2c5-4cd0-951b-a666a728c7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LengthInSeconds" minOccurs="0"/>
                <xsd:element ref="ns2:MediaServiceOCR" minOccurs="0"/>
                <xsd:element ref="ns2:MediaServiceObjectDetectorVersion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6459eb-1e98-402d-8e92-95b12d9e4b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c6f371a7-af1e-4863-b830-9db92276c562"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a93ff2-d2c5-4cd0-951b-a666a728c7f6"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12a5ed8c-6a07-4e07-8c89-71b6a1aa03b4}" ma:internalName="TaxCatchAll" ma:showField="CatchAllData" ma:web="56a93ff2-d2c5-4cd0-951b-a666a728c7f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6a93ff2-d2c5-4cd0-951b-a666a728c7f6" xsi:nil="true"/>
    <lcf76f155ced4ddcb4097134ff3c332f xmlns="646459eb-1e98-402d-8e92-95b12d9e4b6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C20009C-7415-4ED7-80E0-17F95F3D0B37}"/>
</file>

<file path=customXml/itemProps2.xml><?xml version="1.0" encoding="utf-8"?>
<ds:datastoreItem xmlns:ds="http://schemas.openxmlformats.org/officeDocument/2006/customXml" ds:itemID="{7AB63CBF-2DDC-4491-959A-F9CAF1A24209}">
  <ds:schemaRefs>
    <ds:schemaRef ds:uri="http://schemas.microsoft.com/sharepoint/v3/contenttype/forms"/>
  </ds:schemaRefs>
</ds:datastoreItem>
</file>

<file path=customXml/itemProps3.xml><?xml version="1.0" encoding="utf-8"?>
<ds:datastoreItem xmlns:ds="http://schemas.openxmlformats.org/officeDocument/2006/customXml" ds:itemID="{9873E136-0D83-4A28-AE37-21CBA231355D}">
  <ds:schemaRefs>
    <ds:schemaRef ds:uri="http://schemas.microsoft.com/office/infopath/2007/PartnerControls"/>
    <ds:schemaRef ds:uri="http://schemas.microsoft.com/office/2006/metadata/properties"/>
    <ds:schemaRef ds:uri="5c1cbcd2-4844-4ed0-91b6-d6f285bdb9ad"/>
    <ds:schemaRef ds:uri="http://purl.org/dc/elements/1.1/"/>
    <ds:schemaRef ds:uri="http://schemas.openxmlformats.org/package/2006/metadata/core-properties"/>
    <ds:schemaRef ds:uri="http://purl.org/dc/dcmitype/"/>
    <ds:schemaRef ds:uri="638ee3dd-5c11-429c-aed2-818548f8f9cb"/>
    <ds:schemaRef ds:uri="http://schemas.microsoft.com/office/2006/documentManagement/typ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blank</Template>
  <TotalTime>5122</TotalTime>
  <Words>2406</Words>
  <Application>Microsoft Office PowerPoint</Application>
  <PresentationFormat>On-screen Show (4:3)</PresentationFormat>
  <Paragraphs>205</Paragraphs>
  <Slides>19</Slides>
  <Notes>17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19</vt:i4>
      </vt:variant>
    </vt:vector>
  </HeadingPairs>
  <TitlesOfParts>
    <vt:vector size="25" baseType="lpstr">
      <vt:lpstr>Arial</vt:lpstr>
      <vt:lpstr>Calibri</vt:lpstr>
      <vt:lpstr>Trebuchet MS</vt:lpstr>
      <vt:lpstr>Lime</vt:lpstr>
      <vt:lpstr>Purple</vt:lpstr>
      <vt:lpstr>Berlin</vt:lpstr>
      <vt:lpstr>FAST: an introduction to the scheme and to its authority control processes</vt:lpstr>
      <vt:lpstr>2023: British Library adopts FAST as its preferred subject scheme for mainstream material </vt:lpstr>
      <vt:lpstr>What is FAST? </vt:lpstr>
      <vt:lpstr>What can FAST do for libraries? </vt:lpstr>
      <vt:lpstr> Structure/principles of FAST headings  </vt:lpstr>
      <vt:lpstr>FACETS: examples</vt:lpstr>
      <vt:lpstr>FACETS (continued)</vt:lpstr>
      <vt:lpstr>   Coding of FAST headings </vt:lpstr>
      <vt:lpstr>Coding of FAST headings</vt:lpstr>
      <vt:lpstr>Applying FAST headings</vt:lpstr>
      <vt:lpstr>Applying FAST headings</vt:lpstr>
      <vt:lpstr>Applying FAST headings</vt:lpstr>
      <vt:lpstr>Applying FAST headings</vt:lpstr>
      <vt:lpstr>Applying FAST headings</vt:lpstr>
      <vt:lpstr>Applying FAST headings: where to find them</vt:lpstr>
      <vt:lpstr>Using FAST in the British Library: history and future</vt:lpstr>
      <vt:lpstr>Using FAST in the British Library: policy and practice</vt:lpstr>
      <vt:lpstr>Using FAST in the British Library: policy and practice: sources</vt:lpstr>
      <vt:lpstr>Thank you for listening.    Any questions? </vt:lpstr>
    </vt:vector>
  </TitlesOfParts>
  <Company>The British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Danskin, Alan</dc:creator>
  <cp:lastModifiedBy>Elsa de Almeida Valente</cp:lastModifiedBy>
  <cp:revision>325</cp:revision>
  <cp:lastPrinted>2016-05-10T09:28:02Z</cp:lastPrinted>
  <dcterms:created xsi:type="dcterms:W3CDTF">2016-05-10T09:15:38Z</dcterms:created>
  <dcterms:modified xsi:type="dcterms:W3CDTF">2023-10-06T13:46:27Z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0x0101004E202E82FC971C48BCCF1D030EBD1546</vt:lpwstr>
  </property>
</Properties>
</file>